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4"/>
  </p:notesMasterIdLst>
  <p:handoutMasterIdLst>
    <p:handoutMasterId r:id="rId15"/>
  </p:handoutMasterIdLst>
  <p:sldIdLst>
    <p:sldId id="257" r:id="rId3"/>
    <p:sldId id="265" r:id="rId4"/>
    <p:sldId id="309" r:id="rId5"/>
    <p:sldId id="302" r:id="rId6"/>
    <p:sldId id="310" r:id="rId7"/>
    <p:sldId id="304" r:id="rId8"/>
    <p:sldId id="277" r:id="rId9"/>
    <p:sldId id="303" r:id="rId10"/>
    <p:sldId id="311" r:id="rId11"/>
    <p:sldId id="312" r:id="rId12"/>
    <p:sldId id="271" r:id="rId1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S PGothic" charset="0"/>
        <a:cs typeface="MS PGothic" charset="0"/>
      </a:defRPr>
    </a:lvl1pPr>
    <a:lvl2pPr marL="457200" algn="l" rtl="0" fontAlgn="base">
      <a:spcBef>
        <a:spcPct val="0"/>
      </a:spcBef>
      <a:spcAft>
        <a:spcPct val="0"/>
      </a:spcAft>
      <a:defRPr kern="1200">
        <a:solidFill>
          <a:schemeClr val="tx1"/>
        </a:solidFill>
        <a:latin typeface="Arial" charset="0"/>
        <a:ea typeface="MS PGothic" charset="0"/>
        <a:cs typeface="MS PGothic" charset="0"/>
      </a:defRPr>
    </a:lvl2pPr>
    <a:lvl3pPr marL="914400" algn="l" rtl="0" fontAlgn="base">
      <a:spcBef>
        <a:spcPct val="0"/>
      </a:spcBef>
      <a:spcAft>
        <a:spcPct val="0"/>
      </a:spcAft>
      <a:defRPr kern="1200">
        <a:solidFill>
          <a:schemeClr val="tx1"/>
        </a:solidFill>
        <a:latin typeface="Arial" charset="0"/>
        <a:ea typeface="MS PGothic" charset="0"/>
        <a:cs typeface="MS PGothic" charset="0"/>
      </a:defRPr>
    </a:lvl3pPr>
    <a:lvl4pPr marL="1371600" algn="l" rtl="0" fontAlgn="base">
      <a:spcBef>
        <a:spcPct val="0"/>
      </a:spcBef>
      <a:spcAft>
        <a:spcPct val="0"/>
      </a:spcAft>
      <a:defRPr kern="1200">
        <a:solidFill>
          <a:schemeClr val="tx1"/>
        </a:solidFill>
        <a:latin typeface="Arial" charset="0"/>
        <a:ea typeface="MS PGothic" charset="0"/>
        <a:cs typeface="MS PGothic" charset="0"/>
      </a:defRPr>
    </a:lvl4pPr>
    <a:lvl5pPr marL="1828800" algn="l"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FF00"/>
    <a:srgbClr val="C6D9F1"/>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40" y="-102"/>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notesViewPr>
    <p:cSldViewPr snapToGrid="0">
      <p:cViewPr varScale="1">
        <p:scale>
          <a:sx n="61" d="100"/>
          <a:sy n="61" d="100"/>
        </p:scale>
        <p:origin x="-2922"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CBC36-9D1B-4C1B-95E8-367D3055F02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6721DA40-85C7-4705-BEBF-74AB1F1945A2}">
      <dgm:prSet phldrT="[Text]" custT="1"/>
      <dgm:spPr>
        <a:solidFill>
          <a:srgbClr val="00B0F0"/>
        </a:solidFill>
      </dgm:spPr>
      <dgm:t>
        <a:bodyPr/>
        <a:lstStyle/>
        <a:p>
          <a:r>
            <a:rPr lang="el-GR" sz="1400" dirty="0" smtClean="0"/>
            <a:t>Μη τυπικοί εκπαιδευτές</a:t>
          </a:r>
          <a:r>
            <a:rPr lang="en-GB" sz="1400" dirty="0" smtClean="0"/>
            <a:t> (</a:t>
          </a:r>
          <a:r>
            <a:rPr lang="el-GR" sz="1400" dirty="0" smtClean="0"/>
            <a:t>μουσεία</a:t>
          </a:r>
          <a:r>
            <a:rPr lang="en-GB" sz="1400" dirty="0" smtClean="0"/>
            <a:t>, </a:t>
          </a:r>
          <a:r>
            <a:rPr lang="el-GR" sz="1400" dirty="0" smtClean="0"/>
            <a:t>κέντρα επιστημών)</a:t>
          </a:r>
          <a:r>
            <a:rPr lang="en-GB" sz="1400" dirty="0" smtClean="0"/>
            <a:t> </a:t>
          </a:r>
          <a:endParaRPr lang="en-GB" sz="1400" dirty="0"/>
        </a:p>
      </dgm:t>
    </dgm:pt>
    <dgm:pt modelId="{21750405-BC8D-41C2-814A-2966E67AF92C}" type="parTrans" cxnId="{D5DC15F3-1341-467D-82FF-5C24C801CC77}">
      <dgm:prSet/>
      <dgm:spPr/>
      <dgm:t>
        <a:bodyPr/>
        <a:lstStyle/>
        <a:p>
          <a:endParaRPr lang="en-GB" sz="1600"/>
        </a:p>
      </dgm:t>
    </dgm:pt>
    <dgm:pt modelId="{97ABC0FF-FB5C-459A-A657-192733D320BE}" type="sibTrans" cxnId="{D5DC15F3-1341-467D-82FF-5C24C801CC77}">
      <dgm:prSet/>
      <dgm:spPr/>
      <dgm:t>
        <a:bodyPr/>
        <a:lstStyle/>
        <a:p>
          <a:endParaRPr lang="en-GB" sz="1600"/>
        </a:p>
      </dgm:t>
    </dgm:pt>
    <dgm:pt modelId="{9B3A78E5-17A4-449B-9FE3-2E7805E61C0A}">
      <dgm:prSet custT="1"/>
      <dgm:spPr>
        <a:solidFill>
          <a:srgbClr val="7030A0"/>
        </a:solidFill>
      </dgm:spPr>
      <dgm:t>
        <a:bodyPr/>
        <a:lstStyle/>
        <a:p>
          <a:r>
            <a:rPr lang="el-GR" sz="1400" dirty="0" smtClean="0"/>
            <a:t>Υπουργεία παιδείας</a:t>
          </a:r>
          <a:r>
            <a:rPr lang="en-GB" sz="1400" dirty="0" smtClean="0"/>
            <a:t> (</a:t>
          </a:r>
          <a:r>
            <a:rPr lang="el-GR" sz="1400" dirty="0" smtClean="0"/>
            <a:t>μέσω συμβούλων ή διαμεσολαβητών)</a:t>
          </a:r>
          <a:endParaRPr lang="en-GB" sz="1400" dirty="0"/>
        </a:p>
      </dgm:t>
    </dgm:pt>
    <dgm:pt modelId="{BDBD537E-01E8-4828-B079-8F037A070144}" type="parTrans" cxnId="{43459A4C-901A-4D5A-BD41-B9042BCE522A}">
      <dgm:prSet/>
      <dgm:spPr/>
      <dgm:t>
        <a:bodyPr/>
        <a:lstStyle/>
        <a:p>
          <a:endParaRPr lang="en-GB" sz="1600"/>
        </a:p>
      </dgm:t>
    </dgm:pt>
    <dgm:pt modelId="{0224EF0C-4C9C-454F-B16B-C6AAD12C8615}" type="sibTrans" cxnId="{43459A4C-901A-4D5A-BD41-B9042BCE522A}">
      <dgm:prSet/>
      <dgm:spPr/>
      <dgm:t>
        <a:bodyPr/>
        <a:lstStyle/>
        <a:p>
          <a:endParaRPr lang="en-GB" sz="1600"/>
        </a:p>
      </dgm:t>
    </dgm:pt>
    <dgm:pt modelId="{7B929CE1-3A40-4CA3-AC50-79FF7E2A4914}">
      <dgm:prSet custT="1"/>
      <dgm:spPr/>
      <dgm:t>
        <a:bodyPr/>
        <a:lstStyle/>
        <a:p>
          <a:r>
            <a:rPr lang="el-GR" sz="1400" dirty="0" smtClean="0"/>
            <a:t>Μέσα </a:t>
          </a:r>
          <a:r>
            <a:rPr lang="en-GB" sz="1400" dirty="0" smtClean="0"/>
            <a:t>(</a:t>
          </a:r>
          <a:r>
            <a:rPr lang="el-GR" sz="1400" dirty="0" smtClean="0"/>
            <a:t>επιστημονικά περιοδικά</a:t>
          </a:r>
          <a:r>
            <a:rPr lang="en-GB" sz="1400" dirty="0" smtClean="0"/>
            <a:t> </a:t>
          </a:r>
          <a:r>
            <a:rPr lang="el-GR" sz="1400" dirty="0" smtClean="0"/>
            <a:t>,π</a:t>
          </a:r>
          <a:r>
            <a:rPr lang="en-GB" sz="1400" dirty="0" smtClean="0"/>
            <a:t>.</a:t>
          </a:r>
          <a:r>
            <a:rPr lang="el-GR" sz="1400" dirty="0" smtClean="0"/>
            <a:t>χ</a:t>
          </a:r>
          <a:r>
            <a:rPr lang="en-GB" sz="1400" dirty="0" smtClean="0"/>
            <a:t>. Science in School)</a:t>
          </a:r>
          <a:endParaRPr lang="en-GB" sz="1400" dirty="0"/>
        </a:p>
      </dgm:t>
    </dgm:pt>
    <dgm:pt modelId="{6FA6A281-4E61-4BAA-A44B-EAAB1C58D834}" type="sibTrans" cxnId="{A5F177C1-A80E-4D4D-8C44-6513602653F1}">
      <dgm:prSet/>
      <dgm:spPr/>
      <dgm:t>
        <a:bodyPr/>
        <a:lstStyle/>
        <a:p>
          <a:endParaRPr lang="en-GB" sz="1600"/>
        </a:p>
      </dgm:t>
    </dgm:pt>
    <dgm:pt modelId="{15B5651B-3444-4FBC-8367-349EDA256E0A}" type="parTrans" cxnId="{A5F177C1-A80E-4D4D-8C44-6513602653F1}">
      <dgm:prSet/>
      <dgm:spPr/>
      <dgm:t>
        <a:bodyPr/>
        <a:lstStyle/>
        <a:p>
          <a:endParaRPr lang="en-GB" sz="1600"/>
        </a:p>
      </dgm:t>
    </dgm:pt>
    <dgm:pt modelId="{51BBC741-B2A2-4E11-99FD-4DA3DC560837}" type="pres">
      <dgm:prSet presAssocID="{302CBC36-9D1B-4C1B-95E8-367D3055F02D}" presName="diagram" presStyleCnt="0">
        <dgm:presLayoutVars>
          <dgm:dir/>
          <dgm:resizeHandles val="exact"/>
        </dgm:presLayoutVars>
      </dgm:prSet>
      <dgm:spPr/>
      <dgm:t>
        <a:bodyPr/>
        <a:lstStyle/>
        <a:p>
          <a:endParaRPr lang="en-US"/>
        </a:p>
      </dgm:t>
    </dgm:pt>
    <dgm:pt modelId="{DA2AB528-6204-4A9A-96B3-888FEC5BB9DD}" type="pres">
      <dgm:prSet presAssocID="{6721DA40-85C7-4705-BEBF-74AB1F1945A2}" presName="node" presStyleLbl="node1" presStyleIdx="0" presStyleCnt="3" custLinFactNeighborX="-2883" custLinFactNeighborY="629">
        <dgm:presLayoutVars>
          <dgm:bulletEnabled val="1"/>
        </dgm:presLayoutVars>
      </dgm:prSet>
      <dgm:spPr/>
      <dgm:t>
        <a:bodyPr/>
        <a:lstStyle/>
        <a:p>
          <a:endParaRPr lang="en-GB"/>
        </a:p>
      </dgm:t>
    </dgm:pt>
    <dgm:pt modelId="{43CE04B6-3989-4B24-83DE-D2D70DEB7A1E}" type="pres">
      <dgm:prSet presAssocID="{97ABC0FF-FB5C-459A-A657-192733D320BE}" presName="sibTrans" presStyleCnt="0"/>
      <dgm:spPr/>
    </dgm:pt>
    <dgm:pt modelId="{7DCB443A-7AC2-4E07-8FF9-DA815E9568AD}" type="pres">
      <dgm:prSet presAssocID="{9B3A78E5-17A4-449B-9FE3-2E7805E61C0A}" presName="node" presStyleLbl="node1" presStyleIdx="1" presStyleCnt="3">
        <dgm:presLayoutVars>
          <dgm:bulletEnabled val="1"/>
        </dgm:presLayoutVars>
      </dgm:prSet>
      <dgm:spPr/>
      <dgm:t>
        <a:bodyPr/>
        <a:lstStyle/>
        <a:p>
          <a:endParaRPr lang="en-US"/>
        </a:p>
      </dgm:t>
    </dgm:pt>
    <dgm:pt modelId="{E058382A-06B0-4532-85C8-948A4E4C8EC0}" type="pres">
      <dgm:prSet presAssocID="{0224EF0C-4C9C-454F-B16B-C6AAD12C8615}" presName="sibTrans" presStyleCnt="0"/>
      <dgm:spPr/>
    </dgm:pt>
    <dgm:pt modelId="{5F97AC2C-BB27-455B-975A-40D56E753C3E}" type="pres">
      <dgm:prSet presAssocID="{7B929CE1-3A40-4CA3-AC50-79FF7E2A4914}" presName="node" presStyleLbl="node1" presStyleIdx="2" presStyleCnt="3">
        <dgm:presLayoutVars>
          <dgm:bulletEnabled val="1"/>
        </dgm:presLayoutVars>
      </dgm:prSet>
      <dgm:spPr/>
      <dgm:t>
        <a:bodyPr/>
        <a:lstStyle/>
        <a:p>
          <a:endParaRPr lang="en-US"/>
        </a:p>
      </dgm:t>
    </dgm:pt>
  </dgm:ptLst>
  <dgm:cxnLst>
    <dgm:cxn modelId="{43459A4C-901A-4D5A-BD41-B9042BCE522A}" srcId="{302CBC36-9D1B-4C1B-95E8-367D3055F02D}" destId="{9B3A78E5-17A4-449B-9FE3-2E7805E61C0A}" srcOrd="1" destOrd="0" parTransId="{BDBD537E-01E8-4828-B079-8F037A070144}" sibTransId="{0224EF0C-4C9C-454F-B16B-C6AAD12C8615}"/>
    <dgm:cxn modelId="{325041DC-43C0-104A-AD3D-F1D3A461238A}" type="presOf" srcId="{9B3A78E5-17A4-449B-9FE3-2E7805E61C0A}" destId="{7DCB443A-7AC2-4E07-8FF9-DA815E9568AD}" srcOrd="0" destOrd="0" presId="urn:microsoft.com/office/officeart/2005/8/layout/default#1"/>
    <dgm:cxn modelId="{FD7338A1-C231-1746-A2AA-DA0828E5624B}" type="presOf" srcId="{302CBC36-9D1B-4C1B-95E8-367D3055F02D}" destId="{51BBC741-B2A2-4E11-99FD-4DA3DC560837}" srcOrd="0" destOrd="0" presId="urn:microsoft.com/office/officeart/2005/8/layout/default#1"/>
    <dgm:cxn modelId="{5A657333-64E0-3F4A-B569-FE7D1F5F7D42}" type="presOf" srcId="{6721DA40-85C7-4705-BEBF-74AB1F1945A2}" destId="{DA2AB528-6204-4A9A-96B3-888FEC5BB9DD}" srcOrd="0" destOrd="0" presId="urn:microsoft.com/office/officeart/2005/8/layout/default#1"/>
    <dgm:cxn modelId="{D5DC15F3-1341-467D-82FF-5C24C801CC77}" srcId="{302CBC36-9D1B-4C1B-95E8-367D3055F02D}" destId="{6721DA40-85C7-4705-BEBF-74AB1F1945A2}" srcOrd="0" destOrd="0" parTransId="{21750405-BC8D-41C2-814A-2966E67AF92C}" sibTransId="{97ABC0FF-FB5C-459A-A657-192733D320BE}"/>
    <dgm:cxn modelId="{1FE9386D-5DF4-1642-A4E9-FD7347A0BB91}" type="presOf" srcId="{7B929CE1-3A40-4CA3-AC50-79FF7E2A4914}" destId="{5F97AC2C-BB27-455B-975A-40D56E753C3E}" srcOrd="0" destOrd="0" presId="urn:microsoft.com/office/officeart/2005/8/layout/default#1"/>
    <dgm:cxn modelId="{A5F177C1-A80E-4D4D-8C44-6513602653F1}" srcId="{302CBC36-9D1B-4C1B-95E8-367D3055F02D}" destId="{7B929CE1-3A40-4CA3-AC50-79FF7E2A4914}" srcOrd="2" destOrd="0" parTransId="{15B5651B-3444-4FBC-8367-349EDA256E0A}" sibTransId="{6FA6A281-4E61-4BAA-A44B-EAAB1C58D834}"/>
    <dgm:cxn modelId="{4D4C6C06-9089-B646-A90F-349161A9D6C5}" type="presParOf" srcId="{51BBC741-B2A2-4E11-99FD-4DA3DC560837}" destId="{DA2AB528-6204-4A9A-96B3-888FEC5BB9DD}" srcOrd="0" destOrd="0" presId="urn:microsoft.com/office/officeart/2005/8/layout/default#1"/>
    <dgm:cxn modelId="{5B4F5AF5-8F40-7F41-96F0-489522E53B8C}" type="presParOf" srcId="{51BBC741-B2A2-4E11-99FD-4DA3DC560837}" destId="{43CE04B6-3989-4B24-83DE-D2D70DEB7A1E}" srcOrd="1" destOrd="0" presId="urn:microsoft.com/office/officeart/2005/8/layout/default#1"/>
    <dgm:cxn modelId="{2D648100-112E-7240-9467-6F3584C5F0A8}" type="presParOf" srcId="{51BBC741-B2A2-4E11-99FD-4DA3DC560837}" destId="{7DCB443A-7AC2-4E07-8FF9-DA815E9568AD}" srcOrd="2" destOrd="0" presId="urn:microsoft.com/office/officeart/2005/8/layout/default#1"/>
    <dgm:cxn modelId="{7992B054-7C56-6D43-AE63-0CD3B58154EB}" type="presParOf" srcId="{51BBC741-B2A2-4E11-99FD-4DA3DC560837}" destId="{E058382A-06B0-4532-85C8-948A4E4C8EC0}" srcOrd="3" destOrd="0" presId="urn:microsoft.com/office/officeart/2005/8/layout/default#1"/>
    <dgm:cxn modelId="{875F1F60-0810-574F-AA69-FABDB31C691A}" type="presParOf" srcId="{51BBC741-B2A2-4E11-99FD-4DA3DC560837}" destId="{5F97AC2C-BB27-455B-975A-40D56E753C3E}" srcOrd="4" destOrd="0" presId="urn:microsoft.com/office/officeart/2005/8/layout/defaul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2AB528-6204-4A9A-96B3-888FEC5BB9DD}">
      <dsp:nvSpPr>
        <dsp:cNvPr id="0" name=""/>
        <dsp:cNvSpPr/>
      </dsp:nvSpPr>
      <dsp:spPr>
        <a:xfrm>
          <a:off x="0" y="393634"/>
          <a:ext cx="2091150" cy="125469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Μη τυπικοί εκπαιδευτές</a:t>
          </a:r>
          <a:r>
            <a:rPr lang="en-GB" sz="1400" kern="1200" dirty="0" smtClean="0"/>
            <a:t> (</a:t>
          </a:r>
          <a:r>
            <a:rPr lang="el-GR" sz="1400" kern="1200" dirty="0" smtClean="0"/>
            <a:t>μουσεία</a:t>
          </a:r>
          <a:r>
            <a:rPr lang="en-GB" sz="1400" kern="1200" dirty="0" smtClean="0"/>
            <a:t>, </a:t>
          </a:r>
          <a:r>
            <a:rPr lang="el-GR" sz="1400" kern="1200" dirty="0" smtClean="0"/>
            <a:t>κέντρα επιστημών)</a:t>
          </a:r>
          <a:r>
            <a:rPr lang="en-GB" sz="1400" kern="1200" dirty="0" smtClean="0"/>
            <a:t> </a:t>
          </a:r>
          <a:endParaRPr lang="en-GB" sz="1400" kern="1200" dirty="0"/>
        </a:p>
      </dsp:txBody>
      <dsp:txXfrm>
        <a:off x="0" y="393634"/>
        <a:ext cx="2091150" cy="1254690"/>
      </dsp:txXfrm>
    </dsp:sp>
    <dsp:sp modelId="{7DCB443A-7AC2-4E07-8FF9-DA815E9568AD}">
      <dsp:nvSpPr>
        <dsp:cNvPr id="0" name=""/>
        <dsp:cNvSpPr/>
      </dsp:nvSpPr>
      <dsp:spPr>
        <a:xfrm>
          <a:off x="2300801" y="385742"/>
          <a:ext cx="2091150" cy="125469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Υπουργεία παιδείας</a:t>
          </a:r>
          <a:r>
            <a:rPr lang="en-GB" sz="1400" kern="1200" dirty="0" smtClean="0"/>
            <a:t> (</a:t>
          </a:r>
          <a:r>
            <a:rPr lang="el-GR" sz="1400" kern="1200" dirty="0" smtClean="0"/>
            <a:t>μέσω συμβούλων ή διαμεσολαβητών)</a:t>
          </a:r>
          <a:endParaRPr lang="en-GB" sz="1400" kern="1200" dirty="0"/>
        </a:p>
      </dsp:txBody>
      <dsp:txXfrm>
        <a:off x="2300801" y="385742"/>
        <a:ext cx="2091150" cy="1254690"/>
      </dsp:txXfrm>
    </dsp:sp>
    <dsp:sp modelId="{5F97AC2C-BB27-455B-975A-40D56E753C3E}">
      <dsp:nvSpPr>
        <dsp:cNvPr id="0" name=""/>
        <dsp:cNvSpPr/>
      </dsp:nvSpPr>
      <dsp:spPr>
        <a:xfrm>
          <a:off x="1150668" y="1849548"/>
          <a:ext cx="2091150" cy="1254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Μέσα </a:t>
          </a:r>
          <a:r>
            <a:rPr lang="en-GB" sz="1400" kern="1200" dirty="0" smtClean="0"/>
            <a:t>(</a:t>
          </a:r>
          <a:r>
            <a:rPr lang="el-GR" sz="1400" kern="1200" dirty="0" smtClean="0"/>
            <a:t>επιστημονικά περιοδικά</a:t>
          </a:r>
          <a:r>
            <a:rPr lang="en-GB" sz="1400" kern="1200" dirty="0" smtClean="0"/>
            <a:t> </a:t>
          </a:r>
          <a:r>
            <a:rPr lang="el-GR" sz="1400" kern="1200" dirty="0" smtClean="0"/>
            <a:t>,π</a:t>
          </a:r>
          <a:r>
            <a:rPr lang="en-GB" sz="1400" kern="1200" dirty="0" smtClean="0"/>
            <a:t>.</a:t>
          </a:r>
          <a:r>
            <a:rPr lang="el-GR" sz="1400" kern="1200" dirty="0" smtClean="0"/>
            <a:t>χ</a:t>
          </a:r>
          <a:r>
            <a:rPr lang="en-GB" sz="1400" kern="1200" dirty="0" smtClean="0"/>
            <a:t>. Science in School)</a:t>
          </a:r>
          <a:endParaRPr lang="en-GB" sz="1400" kern="1200" dirty="0"/>
        </a:p>
      </dsp:txBody>
      <dsp:txXfrm>
        <a:off x="1150668" y="1849548"/>
        <a:ext cx="2091150" cy="12546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F65A8BA-1247-5044-8B3A-D95C437D8D86}" type="datetimeFigureOut">
              <a:rPr lang="en-GB"/>
              <a:pPr>
                <a:defRPr/>
              </a:pPr>
              <a:t>04/12/2014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FAC300A-950B-FC45-9E36-0C14477684EE}" type="slidenum">
              <a:rPr lang="en-GB"/>
              <a:pPr>
                <a:defRPr/>
              </a:pPr>
              <a:t>‹#›</a:t>
            </a:fld>
            <a:endParaRPr lang="en-GB"/>
          </a:p>
        </p:txBody>
      </p:sp>
    </p:spTree>
    <p:extLst>
      <p:ext uri="{BB962C8B-B14F-4D97-AF65-F5344CB8AC3E}">
        <p14:creationId xmlns:p14="http://schemas.microsoft.com/office/powerpoint/2010/main" xmlns="" val="3156615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99AC200-EFB3-8E44-ACA4-C4D97D253862}" type="slidenum">
              <a:rPr lang="en-GB"/>
              <a:pPr>
                <a:defRPr/>
              </a:pPr>
              <a:t>‹#›</a:t>
            </a:fld>
            <a:endParaRPr lang="en-GB"/>
          </a:p>
        </p:txBody>
      </p:sp>
    </p:spTree>
    <p:extLst>
      <p:ext uri="{BB962C8B-B14F-4D97-AF65-F5344CB8AC3E}">
        <p14:creationId xmlns:p14="http://schemas.microsoft.com/office/powerpoint/2010/main" xmlns="" val="621051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1ED47E5E-CDB9-0E4E-A4F9-DCA3D7788A69}" type="slidenum">
              <a:rPr lang="en-GB" smtClean="0"/>
              <a:pPr eaLnBrk="1" hangingPunct="1">
                <a:defRPr/>
              </a:pPr>
              <a:t>1</a:t>
            </a:fld>
            <a:endParaRPr lang="en-GB" smtClean="0"/>
          </a:p>
        </p:txBody>
      </p:sp>
      <p:sp>
        <p:nvSpPr>
          <p:cNvPr id="18435" name="Rectangle 2"/>
          <p:cNvSpPr>
            <a:spLocks noGrp="1" noRot="1" noChangeAspect="1" noChangeArrowheads="1" noTextEdit="1"/>
          </p:cNvSpPr>
          <p:nvPr>
            <p:ph type="sldImg"/>
          </p:nvPr>
        </p:nvSpPr>
        <p:spPr>
          <a:xfrm>
            <a:off x="876300" y="709613"/>
            <a:ext cx="5045075" cy="3784600"/>
          </a:xfrm>
          <a:ln/>
        </p:spPr>
      </p:sp>
      <p:sp>
        <p:nvSpPr>
          <p:cNvPr id="18436" name="Rectangle 3"/>
          <p:cNvSpPr>
            <a:spLocks noGrp="1" noChangeArrowheads="1"/>
          </p:cNvSpPr>
          <p:nvPr>
            <p:ph type="body" idx="1"/>
          </p:nvPr>
        </p:nvSpPr>
        <p:spPr>
          <a:xfrm>
            <a:off x="920750" y="4724400"/>
            <a:ext cx="4956175" cy="449421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D2655F2F-1D45-544B-BA67-A5A9B1F1EB75}" type="slidenum">
              <a:rPr lang="en-GB" smtClean="0"/>
              <a:pPr eaLnBrk="1" hangingPunct="1">
                <a:defRPr/>
              </a:pPr>
              <a:t>2</a:t>
            </a:fld>
            <a:endParaRPr lang="en-GB" smtClean="0"/>
          </a:p>
        </p:txBody>
      </p:sp>
      <p:sp>
        <p:nvSpPr>
          <p:cNvPr id="19459" name="Rectangle 2"/>
          <p:cNvSpPr>
            <a:spLocks noGrp="1" noRot="1" noChangeAspect="1" noChangeArrowheads="1" noTextEdit="1"/>
          </p:cNvSpPr>
          <p:nvPr>
            <p:ph type="sldImg"/>
          </p:nvPr>
        </p:nvSpPr>
        <p:spPr>
          <a:xfrm>
            <a:off x="966788" y="739775"/>
            <a:ext cx="4927600" cy="3695700"/>
          </a:xfrm>
          <a:ln/>
        </p:spPr>
      </p:sp>
      <p:sp>
        <p:nvSpPr>
          <p:cNvPr id="19460" name="Rectangle 3"/>
          <p:cNvSpPr>
            <a:spLocks noGrp="1" noChangeArrowheads="1"/>
          </p:cNvSpPr>
          <p:nvPr>
            <p:ph type="body" idx="1"/>
          </p:nvPr>
        </p:nvSpPr>
        <p:spPr>
          <a:xfrm>
            <a:off x="874713" y="4730750"/>
            <a:ext cx="503555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Use astronauts and the ISS to attract the younger generation to sciences and to provide an exciting platform and materials from which educators can enhance the teaching of STEM subjects.</a:t>
            </a:r>
          </a:p>
          <a:p>
            <a:pPr eaLnBrk="1" hangingPunct="1">
              <a:defRPr/>
            </a:pPr>
            <a:endParaRPr lang="en-US">
              <a:cs typeface="+mn-cs"/>
            </a:endParaRPr>
          </a:p>
          <a:p>
            <a:pPr eaLnBrk="1" hangingPunct="1">
              <a:defRPr/>
            </a:pPr>
            <a:r>
              <a:rPr lang="en-US">
                <a:cs typeface="+mn-cs"/>
              </a:rPr>
              <a:t>Activities surrounding payload operations provide a memorable opportunity for children and young students to perform hands-on activities during which they will experiment, learn and remember basic scientific principles.</a:t>
            </a:r>
          </a:p>
          <a:p>
            <a:pPr eaLnBrk="1" hangingPunct="1">
              <a:defRPr/>
            </a:pPr>
            <a:endParaRPr lang="en-US">
              <a:cs typeface="+mn-cs"/>
            </a:endParaRPr>
          </a:p>
          <a:p>
            <a:pPr eaLnBrk="1" hangingPunct="1">
              <a:defRPr/>
            </a:pPr>
            <a:endParaRPr lang="de-DE">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E7B9FD2F-3580-704F-8867-EB3AF4C48F23}" type="slidenum">
              <a:rPr lang="en-GB" smtClean="0"/>
              <a:pPr eaLnBrk="1" hangingPunct="1">
                <a:defRPr/>
              </a:pPr>
              <a:t>4</a:t>
            </a:fld>
            <a:endParaRPr lang="en-GB" smtClean="0"/>
          </a:p>
        </p:txBody>
      </p:sp>
      <p:sp>
        <p:nvSpPr>
          <p:cNvPr id="20483" name="Rectangle 2"/>
          <p:cNvSpPr>
            <a:spLocks noGrp="1" noRot="1" noChangeAspect="1" noChangeArrowheads="1" noTextEdit="1"/>
          </p:cNvSpPr>
          <p:nvPr>
            <p:ph type="sldImg"/>
          </p:nvPr>
        </p:nvSpPr>
        <p:spPr>
          <a:xfrm>
            <a:off x="876300" y="709613"/>
            <a:ext cx="5045075" cy="3784600"/>
          </a:xfrm>
          <a:ln/>
        </p:spPr>
      </p:sp>
      <p:sp>
        <p:nvSpPr>
          <p:cNvPr id="20484" name="Rectangle 3"/>
          <p:cNvSpPr>
            <a:spLocks noGrp="1" noChangeArrowheads="1"/>
          </p:cNvSpPr>
          <p:nvPr>
            <p:ph type="body" idx="1"/>
          </p:nvPr>
        </p:nvSpPr>
        <p:spPr>
          <a:xfrm>
            <a:off x="920750" y="4724400"/>
            <a:ext cx="4956175" cy="449421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7575" y="744538"/>
            <a:ext cx="4962525" cy="3722687"/>
          </a:xfrm>
          <a:ln/>
        </p:spPr>
      </p:sp>
      <p:sp>
        <p:nvSpPr>
          <p:cNvPr id="21507"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a:cs typeface="+mn-cs"/>
            </a:endParaRPr>
          </a:p>
        </p:txBody>
      </p:sp>
      <p:sp>
        <p:nvSpPr>
          <p:cNvPr id="23555"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188A383-5B37-ED46-A76E-FF196816D15C}" type="slidenum">
              <a:rPr lang="en-GB" sz="1200"/>
              <a:pPr eaLnBrk="1" hangingPunct="1"/>
              <a:t>5</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7575" y="744538"/>
            <a:ext cx="4962525" cy="3722687"/>
          </a:xfrm>
          <a:ln/>
        </p:spPr>
      </p:sp>
      <p:sp>
        <p:nvSpPr>
          <p:cNvPr id="25602" name="Notes Placeholder 2"/>
          <p:cNvSpPr>
            <a:spLocks noGrp="1"/>
          </p:cNvSpPr>
          <p:nvPr>
            <p:ph type="body" idx="1"/>
          </p:nvPr>
        </p:nvSpPr>
        <p:spPr>
          <a:noFill/>
        </p:spPr>
        <p:txBody>
          <a:bodyPr/>
          <a:lstStyle/>
          <a:p>
            <a:r>
              <a:rPr lang="en-GB" b="1"/>
              <a:t>Upper Secondary : Space-in-bytes </a:t>
            </a:r>
          </a:p>
          <a:p>
            <a:pPr>
              <a:buFont typeface="Calibri" charset="0"/>
              <a:buAutoNum type="arabicPeriod"/>
            </a:pPr>
            <a:r>
              <a:rPr lang="en-GB"/>
              <a:t>European science goes into orbit</a:t>
            </a:r>
          </a:p>
          <a:p>
            <a:pPr>
              <a:buFontTx/>
              <a:buAutoNum type="arabicPeriod"/>
            </a:pPr>
            <a:r>
              <a:rPr lang="en-GB"/>
              <a:t>ATV: a very special delivery</a:t>
            </a:r>
          </a:p>
          <a:p>
            <a:pPr>
              <a:buFontTx/>
              <a:buAutoNum type="arabicPeriod"/>
            </a:pPr>
            <a:r>
              <a:rPr lang="en-GB"/>
              <a:t>Science fiction: science fact</a:t>
            </a:r>
          </a:p>
          <a:p>
            <a:pPr>
              <a:buFontTx/>
              <a:buAutoNum type="arabicPeriod"/>
            </a:pPr>
            <a:r>
              <a:rPr lang="en-GB"/>
              <a:t>Searching for the Missing Universe</a:t>
            </a:r>
          </a:p>
          <a:p>
            <a:pPr>
              <a:buFontTx/>
              <a:buAutoNum type="arabicPeriod"/>
            </a:pPr>
            <a:endParaRPr lang="en-GB"/>
          </a:p>
          <a:p>
            <a:r>
              <a:rPr lang="en-GB"/>
              <a:t>Primary and secondary</a:t>
            </a:r>
          </a:p>
          <a:p>
            <a:pPr>
              <a:buFont typeface="Calibri" charset="0"/>
              <a:buAutoNum type="arabicPeriod"/>
            </a:pPr>
            <a:r>
              <a:rPr lang="en-GB"/>
              <a:t>Columbus</a:t>
            </a:r>
          </a:p>
          <a:p>
            <a:pPr>
              <a:buFont typeface="Calibri" charset="0"/>
              <a:buAutoNum type="arabicPeriod"/>
            </a:pPr>
            <a:r>
              <a:rPr lang="en-GB"/>
              <a:t>ATV</a:t>
            </a:r>
          </a:p>
          <a:p>
            <a:pPr>
              <a:buFont typeface="Calibri" charset="0"/>
              <a:buAutoNum type="arabicPeriod"/>
            </a:pPr>
            <a:r>
              <a:rPr lang="en-GB"/>
              <a:t>Life in Space</a:t>
            </a:r>
          </a:p>
          <a:p>
            <a:pPr>
              <a:buFont typeface="Calibri" charset="0"/>
              <a:buAutoNum type="arabicPeriod"/>
            </a:pPr>
            <a:r>
              <a:rPr lang="en-GB"/>
              <a:t>A drop of water</a:t>
            </a:r>
          </a:p>
          <a:p>
            <a:pPr>
              <a:buFont typeface="Calibri" charset="0"/>
              <a:buAutoNum type="arabicPeriod"/>
            </a:pPr>
            <a:r>
              <a:rPr lang="en-GB"/>
              <a:t>A foam</a:t>
            </a:r>
            <a:r>
              <a:rPr lang="ja-JP" altLang="en-GB"/>
              <a:t>’</a:t>
            </a:r>
            <a:r>
              <a:rPr lang="en-GB" altLang="ja-JP"/>
              <a:t>s life</a:t>
            </a:r>
          </a:p>
          <a:p>
            <a:pPr>
              <a:buFont typeface="Calibri" charset="0"/>
              <a:buAutoNum type="arabicPeriod"/>
            </a:pPr>
            <a:r>
              <a:rPr lang="en-GB"/>
              <a:t>Radiation</a:t>
            </a:r>
          </a:p>
          <a:p>
            <a:pPr>
              <a:buFont typeface="Calibri" charset="0"/>
              <a:buAutoNum type="arabicPeriod"/>
            </a:pPr>
            <a:r>
              <a:rPr lang="en-GB"/>
              <a:t>Gravitation and weightlessness</a:t>
            </a:r>
          </a:p>
          <a:p>
            <a:pPr>
              <a:buFont typeface="Calibri" charset="0"/>
              <a:buAutoNum type="arabicPeriod"/>
            </a:pPr>
            <a:r>
              <a:rPr lang="en-GB"/>
              <a:t>A space compass</a:t>
            </a:r>
          </a:p>
          <a:p>
            <a:pPr>
              <a:buFont typeface="Calibri" charset="0"/>
              <a:buAutoNum type="arabicPeriod"/>
            </a:pPr>
            <a:r>
              <a:rPr lang="en-GB"/>
              <a:t>Bugs in Space</a:t>
            </a:r>
          </a:p>
          <a:p>
            <a:pPr>
              <a:buFont typeface="Calibri" charset="0"/>
              <a:buAutoNum type="arabicPeriod"/>
            </a:pPr>
            <a:r>
              <a:rPr lang="en-GB"/>
              <a:t>Space (fluid) oddities</a:t>
            </a:r>
          </a:p>
          <a:p>
            <a:pPr>
              <a:buFont typeface="Calibri" charset="0"/>
              <a:buAutoNum type="arabicPeriod"/>
            </a:pPr>
            <a:r>
              <a:rPr lang="en-GB"/>
              <a:t>ATV lesson notes</a:t>
            </a:r>
          </a:p>
          <a:p>
            <a:pPr>
              <a:buFont typeface="Calibri" charset="0"/>
              <a:buAutoNum type="arabicPeriod"/>
            </a:pPr>
            <a:endParaRPr lang="en-GB"/>
          </a:p>
        </p:txBody>
      </p:sp>
      <p:sp>
        <p:nvSpPr>
          <p:cNvPr id="25603"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5FE61B3-3BD7-2D4B-A32D-5ADD1FAF520C}" type="slidenum">
              <a:rPr lang="en-GB" sz="1200"/>
              <a:pPr eaLnBrk="1" hangingPunct="1"/>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56DDCFEF-3662-F54E-9364-4C3EF32E2F7B}" type="slidenum">
              <a:rPr lang="en-GB" smtClean="0"/>
              <a:pPr eaLnBrk="1" hangingPunct="1">
                <a:defRPr/>
              </a:pPr>
              <a:t>7</a:t>
            </a:fld>
            <a:endParaRPr lang="en-GB" smtClean="0"/>
          </a:p>
        </p:txBody>
      </p:sp>
      <p:sp>
        <p:nvSpPr>
          <p:cNvPr id="25603" name="Rectangle 2"/>
          <p:cNvSpPr>
            <a:spLocks noGrp="1" noRot="1" noChangeAspect="1" noChangeArrowheads="1" noTextEdit="1"/>
          </p:cNvSpPr>
          <p:nvPr>
            <p:ph type="sldImg"/>
          </p:nvPr>
        </p:nvSpPr>
        <p:spPr>
          <a:xfrm>
            <a:off x="917575" y="744538"/>
            <a:ext cx="4962525" cy="3722687"/>
          </a:xfrm>
          <a:ln/>
        </p:spPr>
      </p:sp>
      <p:sp>
        <p:nvSpPr>
          <p:cNvPr id="256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80000"/>
              </a:lnSpc>
              <a:defRPr/>
            </a:pPr>
            <a:endParaRPr lang="en-US" sz="100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B1A9026B-80A1-D843-8BED-15EB4681DD7F}" type="slidenum">
              <a:rPr lang="en-GB" smtClean="0"/>
              <a:pPr eaLnBrk="1" hangingPunct="1">
                <a:defRPr/>
              </a:pPr>
              <a:t>8</a:t>
            </a:fld>
            <a:endParaRPr lang="en-GB" smtClean="0"/>
          </a:p>
        </p:txBody>
      </p:sp>
      <p:sp>
        <p:nvSpPr>
          <p:cNvPr id="27651" name="Rectangle 2"/>
          <p:cNvSpPr>
            <a:spLocks noGrp="1" noRot="1" noChangeAspect="1" noChangeArrowheads="1" noTextEdit="1"/>
          </p:cNvSpPr>
          <p:nvPr>
            <p:ph type="sldImg"/>
          </p:nvPr>
        </p:nvSpPr>
        <p:spPr>
          <a:xfrm>
            <a:off x="917575" y="746125"/>
            <a:ext cx="4964113" cy="3722688"/>
          </a:xfrm>
          <a:ln/>
        </p:spPr>
      </p:sp>
      <p:sp>
        <p:nvSpPr>
          <p:cNvPr id="31747" name="Rectangle 3"/>
          <p:cNvSpPr>
            <a:spLocks noGrp="1" noChangeArrowheads="1"/>
          </p:cNvSpPr>
          <p:nvPr>
            <p:ph type="body" idx="1"/>
          </p:nvPr>
        </p:nvSpPr>
        <p:spPr>
          <a:xfrm>
            <a:off x="679450" y="4716463"/>
            <a:ext cx="5438775" cy="4465637"/>
          </a:xfrm>
          <a:noFill/>
        </p:spPr>
        <p:txBody>
          <a:bodyPr/>
          <a:lstStyle/>
          <a:p>
            <a:pPr eaLnBrk="1" hangingPunct="1">
              <a:lnSpc>
                <a:spcPct val="80000"/>
              </a:lnSpc>
            </a:pPr>
            <a:r>
              <a:rPr lang="en-US" sz="1000" b="1"/>
              <a:t>ESA summer workshop for teachers</a:t>
            </a:r>
          </a:p>
          <a:p>
            <a:pPr eaLnBrk="1" hangingPunct="1">
              <a:lnSpc>
                <a:spcPct val="80000"/>
              </a:lnSpc>
              <a:buFontTx/>
              <a:buChar char="•"/>
            </a:pPr>
            <a:r>
              <a:rPr lang="en-US" sz="1000"/>
              <a:t>Introduce and explain ESA’s educational resources, such as classroom materials, teaching tools and scientific data to motivated teachers. </a:t>
            </a:r>
          </a:p>
          <a:p>
            <a:pPr eaLnBrk="1" hangingPunct="1">
              <a:lnSpc>
                <a:spcPct val="80000"/>
              </a:lnSpc>
              <a:buFontTx/>
              <a:buChar char="•"/>
            </a:pPr>
            <a:r>
              <a:rPr lang="en-US" sz="1000"/>
              <a:t>Enable participating teachers to make use of these resources in their classrooms. </a:t>
            </a:r>
          </a:p>
          <a:p>
            <a:pPr eaLnBrk="1" hangingPunct="1">
              <a:lnSpc>
                <a:spcPct val="80000"/>
              </a:lnSpc>
              <a:buFontTx/>
              <a:buChar char="•"/>
            </a:pPr>
            <a:r>
              <a:rPr lang="en-US" sz="1000"/>
              <a:t>Encourage participants to disseminate the resources and knowledge gained at the workshop to other teachers. </a:t>
            </a:r>
          </a:p>
          <a:p>
            <a:pPr eaLnBrk="1" hangingPunct="1">
              <a:lnSpc>
                <a:spcPct val="80000"/>
              </a:lnSpc>
              <a:buFontTx/>
              <a:buChar char="•"/>
            </a:pPr>
            <a:r>
              <a:rPr lang="en-US" sz="1000"/>
              <a:t>Establish a network of teachers to support ESA’s education activities and provide feedback on new resources.</a:t>
            </a:r>
          </a:p>
          <a:p>
            <a:pPr eaLnBrk="1" hangingPunct="1">
              <a:lnSpc>
                <a:spcPct val="80000"/>
              </a:lnSpc>
            </a:pPr>
            <a:endParaRPr lang="en-US" sz="1000"/>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DFA11808-D138-7341-9E9D-F6B771B3DE26}" type="slidenum">
              <a:rPr lang="en-GB" smtClean="0"/>
              <a:pPr eaLnBrk="1" hangingPunct="1">
                <a:defRPr/>
              </a:pPr>
              <a:t>9</a:t>
            </a:fld>
            <a:endParaRPr lang="en-GB" smtClean="0"/>
          </a:p>
        </p:txBody>
      </p:sp>
      <p:sp>
        <p:nvSpPr>
          <p:cNvPr id="24579" name="Rectangle 2"/>
          <p:cNvSpPr>
            <a:spLocks noGrp="1" noRot="1" noChangeAspect="1" noChangeArrowheads="1" noTextEdit="1"/>
          </p:cNvSpPr>
          <p:nvPr>
            <p:ph type="sldImg"/>
          </p:nvPr>
        </p:nvSpPr>
        <p:spPr>
          <a:xfrm>
            <a:off x="876300" y="709613"/>
            <a:ext cx="5045075" cy="3784600"/>
          </a:xfrm>
          <a:ln/>
        </p:spPr>
      </p:sp>
      <p:sp>
        <p:nvSpPr>
          <p:cNvPr id="33795" name="Rectangle 3"/>
          <p:cNvSpPr>
            <a:spLocks noGrp="1" noChangeArrowheads="1"/>
          </p:cNvSpPr>
          <p:nvPr>
            <p:ph type="body" idx="1"/>
          </p:nvPr>
        </p:nvSpPr>
        <p:spPr>
          <a:xfrm>
            <a:off x="920750" y="4724400"/>
            <a:ext cx="4956175" cy="4494213"/>
          </a:xfrm>
          <a:noFill/>
        </p:spPr>
        <p:txBody>
          <a:bodyPr/>
          <a:lstStyle/>
          <a:p>
            <a:pPr>
              <a:lnSpc>
                <a:spcPct val="90000"/>
              </a:lnSpc>
            </a:pPr>
            <a:r>
              <a:rPr lang="en-US" sz="1100" b="1">
                <a:ea typeface="MS PGothic" charset="0"/>
                <a:cs typeface="MS PGothic" charset="0"/>
              </a:rPr>
              <a:t>SpaceLab:</a:t>
            </a:r>
          </a:p>
          <a:p>
            <a:pPr marL="622300" lvl="1" indent="-165100">
              <a:lnSpc>
                <a:spcPct val="90000"/>
              </a:lnSpc>
              <a:buFontTx/>
              <a:buChar char="•"/>
            </a:pPr>
            <a:r>
              <a:rPr lang="en-US" sz="1100">
                <a:ea typeface="MS PGothic" charset="0"/>
                <a:cs typeface="MS PGothic" charset="0"/>
              </a:rPr>
              <a:t>Since the start of Space Lab in October 2011, over 2000 proposals from 80 nations have been submitted via YouTube.</a:t>
            </a:r>
            <a:br>
              <a:rPr lang="en-US" sz="1100">
                <a:ea typeface="MS PGothic" charset="0"/>
                <a:cs typeface="MS PGothic" charset="0"/>
              </a:rPr>
            </a:br>
            <a:r>
              <a:rPr lang="en-US" sz="1100">
                <a:ea typeface="MS PGothic" charset="0"/>
                <a:cs typeface="MS PGothic" charset="0"/>
              </a:rPr>
              <a:t>Space Lab site on Youtube has more than 50 million video views. </a:t>
            </a:r>
          </a:p>
          <a:p>
            <a:pPr marL="622300" lvl="1" indent="-165100">
              <a:lnSpc>
                <a:spcPct val="90000"/>
              </a:lnSpc>
              <a:buFontTx/>
              <a:buChar char="•"/>
            </a:pPr>
            <a:r>
              <a:rPr lang="en-US" sz="1100">
                <a:ea typeface="MS PGothic" charset="0"/>
                <a:cs typeface="MS PGothic" charset="0"/>
              </a:rPr>
              <a:t>The two global winners, selected by an expert panel, will see their experiments sent into orbit and performed on the Space Station.</a:t>
            </a:r>
          </a:p>
          <a:p>
            <a:pPr marL="622300" lvl="1" indent="-165100">
              <a:lnSpc>
                <a:spcPct val="90000"/>
              </a:lnSpc>
              <a:buFontTx/>
              <a:buChar char="•"/>
            </a:pPr>
            <a:r>
              <a:rPr lang="en-US" sz="1100">
                <a:ea typeface="MS PGothic" charset="0"/>
                <a:cs typeface="MS PGothic" charset="0"/>
              </a:rPr>
              <a:t>ESA astronauts joined managers of Google and YouTube from the European Astronaut Centre in Cologne, to present highlights of the Space Lab competition on 30 November.</a:t>
            </a:r>
          </a:p>
          <a:p>
            <a:pPr marL="622300" lvl="1" indent="-165100">
              <a:lnSpc>
                <a:spcPct val="90000"/>
              </a:lnSpc>
              <a:buFontTx/>
              <a:buChar char="•"/>
            </a:pPr>
            <a:r>
              <a:rPr lang="en-US" sz="1100">
                <a:ea typeface="MS PGothic" charset="0"/>
                <a:cs typeface="MS PGothic" charset="0"/>
              </a:rPr>
              <a:t>The YouTube community alongside a prestigious panel of judges was invited to judge these finalists. </a:t>
            </a:r>
          </a:p>
          <a:p>
            <a:pPr marL="622300" lvl="1" indent="-165100">
              <a:lnSpc>
                <a:spcPct val="90000"/>
              </a:lnSpc>
              <a:buFontTx/>
              <a:buChar char="•"/>
            </a:pPr>
            <a:r>
              <a:rPr lang="en-US" sz="1100">
                <a:ea typeface="MS PGothic" charset="0"/>
                <a:cs typeface="MS PGothic" charset="0"/>
              </a:rPr>
              <a:t>The European finalists won a visit to the training facilities of ESA's European Astronaut Centre, Cologne, Germany on 16 May 2012</a:t>
            </a:r>
          </a:p>
          <a:p>
            <a:pPr marL="622300" lvl="1" indent="-165100">
              <a:lnSpc>
                <a:spcPct val="90000"/>
              </a:lnSpc>
            </a:pPr>
            <a:endParaRPr lang="en-GB" sz="1100">
              <a:ea typeface="MS PGothic" charset="0"/>
              <a:cs typeface="MS PGothic" charset="0"/>
            </a:endParaRPr>
          </a:p>
          <a:p>
            <a:pPr marL="622300" lvl="1" indent="-165100">
              <a:lnSpc>
                <a:spcPct val="90000"/>
              </a:lnSpc>
            </a:pPr>
            <a:r>
              <a:rPr lang="en-US" sz="1100">
                <a:ea typeface="MS PGothic" charset="0"/>
                <a:cs typeface="MS PGothic" charset="0"/>
              </a:rPr>
              <a:t>Google/YouTube, NASA, ESA, JAXA, Space Adventures global competition started 11 October 2011. Students aged 14-18 were asked to submit experiment ideas to be performed on ISS.  </a:t>
            </a:r>
            <a:endParaRPr lang="en-GB" sz="1100">
              <a:ea typeface="MS PGothic" charset="0"/>
              <a:cs typeface="MS PGothic" charset="0"/>
            </a:endParaRPr>
          </a:p>
          <a:p>
            <a:pPr marL="622300" lvl="1" indent="-165100">
              <a:lnSpc>
                <a:spcPct val="90000"/>
              </a:lnSpc>
            </a:pPr>
            <a:r>
              <a:rPr lang="en-US" sz="1100">
                <a:ea typeface="MS PGothic" charset="0"/>
                <a:cs typeface="MS PGothic" charset="0"/>
              </a:rPr>
              <a:t>2000 video submissions have been received.</a:t>
            </a:r>
            <a:endParaRPr lang="en-GB" sz="1100">
              <a:ea typeface="MS PGothic" charset="0"/>
              <a:cs typeface="MS PGothic" charset="0"/>
            </a:endParaRPr>
          </a:p>
          <a:p>
            <a:pPr marL="622300" lvl="1" indent="-165100">
              <a:lnSpc>
                <a:spcPct val="90000"/>
              </a:lnSpc>
            </a:pPr>
            <a:r>
              <a:rPr lang="en-US" sz="1100">
                <a:ea typeface="MS PGothic" charset="0"/>
                <a:cs typeface="MS PGothic" charset="0"/>
              </a:rPr>
              <a:t>ESA astronauts joined managers of Google and YouTube from the European Astronaut Centre in Cologne, to present highlights of the Space Lab competition on 30 November. </a:t>
            </a:r>
            <a:endParaRPr lang="en-GB" sz="1100">
              <a:ea typeface="MS PGothic" charset="0"/>
              <a:cs typeface="MS PGothic" charset="0"/>
            </a:endParaRPr>
          </a:p>
          <a:p>
            <a:pPr marL="622300" lvl="1" indent="-165100">
              <a:lnSpc>
                <a:spcPct val="90000"/>
              </a:lnSpc>
            </a:pPr>
            <a:r>
              <a:rPr lang="en-US" sz="1100">
                <a:ea typeface="MS PGothic" charset="0"/>
                <a:cs typeface="MS PGothic" charset="0"/>
              </a:rPr>
              <a:t>Judging the top 60 videos commenced on 17th January by experts from ESA, NASA and the general public.</a:t>
            </a:r>
            <a:endParaRPr lang="en-GB" sz="1100">
              <a:ea typeface="MS PGothic" charset="0"/>
              <a:cs typeface="MS PGothic" charset="0"/>
            </a:endParaRPr>
          </a:p>
          <a:p>
            <a:pPr marL="622300" lvl="1" indent="-165100">
              <a:lnSpc>
                <a:spcPct val="90000"/>
              </a:lnSpc>
            </a:pPr>
            <a:r>
              <a:rPr lang="en-GB" sz="1100">
                <a:ea typeface="MS PGothic" charset="0"/>
                <a:cs typeface="MS PGothic" charset="0"/>
              </a:rPr>
              <a:t>T</a:t>
            </a:r>
            <a:r>
              <a:rPr lang="en-US" sz="1100">
                <a:ea typeface="MS PGothic" charset="0"/>
                <a:cs typeface="MS PGothic" charset="0"/>
              </a:rPr>
              <a:t>he winning entry will have the experiment executed on the ISS, and the winning team will enjoy visits to NASA and parabolic flights. </a:t>
            </a:r>
            <a:endParaRPr lang="en-GB" sz="1100">
              <a:ea typeface="MS PGothic" charset="0"/>
              <a:cs typeface="MS PGothic" charset="0"/>
            </a:endParaRPr>
          </a:p>
          <a:p>
            <a:pPr marL="622300" lvl="1" indent="-165100">
              <a:lnSpc>
                <a:spcPct val="90000"/>
              </a:lnSpc>
            </a:pPr>
            <a:r>
              <a:rPr lang="en-US" sz="1100">
                <a:ea typeface="MS PGothic" charset="0"/>
                <a:cs typeface="MS PGothic" charset="0"/>
              </a:rPr>
              <a:t>ESA will provide prizes for European winners and runner ups such as visits to EAC and possibility of meeting ESA astronauts.</a:t>
            </a:r>
            <a:endParaRPr lang="en-GB" sz="1100">
              <a:ea typeface="MS PGothic" charset="0"/>
              <a:cs typeface="MS PGothic" charset="0"/>
            </a:endParaRPr>
          </a:p>
          <a:p>
            <a:pPr>
              <a:lnSpc>
                <a:spcPct val="90000"/>
              </a:lnSpc>
            </a:pPr>
            <a:endParaRPr lang="en-GB" sz="1100"/>
          </a:p>
          <a:p>
            <a:pPr>
              <a:lnSpc>
                <a:spcPct val="90000"/>
              </a:lnSpc>
            </a:pPr>
            <a:r>
              <a:rPr lang="en-US" sz="1100" b="1"/>
              <a:t>Mission X- Train Like an Astronaut</a:t>
            </a:r>
            <a:endParaRPr lang="en-US" sz="1100"/>
          </a:p>
          <a:p>
            <a:pPr marL="622300" lvl="1" indent="-165100">
              <a:lnSpc>
                <a:spcPct val="90000"/>
              </a:lnSpc>
              <a:buFontTx/>
              <a:buChar char="•"/>
            </a:pPr>
            <a:r>
              <a:rPr lang="en-US" sz="1100"/>
              <a:t>Teams of primary school students (8-12 years old)  learned about  principles of healthy eating and exercise, competed for points by finishing training modules, and inspired to learn more about  space and the  possibilities for their own future. The lessons and activities will be linked to curriculum science and physical education,  with a clear focus on health and nutrition. </a:t>
            </a:r>
          </a:p>
          <a:p>
            <a:pPr marL="622300" lvl="1" indent="-165100">
              <a:lnSpc>
                <a:spcPct val="90000"/>
              </a:lnSpc>
              <a:buFontTx/>
              <a:buChar char="•"/>
            </a:pPr>
            <a:r>
              <a:rPr lang="en-US" sz="1100"/>
              <a:t>6 week educational global programme encouraging children to keep fit and eat healthy by performing physical exercises based on astronaut training programmes.</a:t>
            </a:r>
          </a:p>
          <a:p>
            <a:pPr marL="622300" lvl="1" indent="-165100">
              <a:lnSpc>
                <a:spcPct val="90000"/>
              </a:lnSpc>
              <a:buFontTx/>
              <a:buChar char="•"/>
            </a:pPr>
            <a:r>
              <a:rPr lang="en-US" sz="1100"/>
              <a:t>4 different European sites participated in Mission X In-Flight Call  with A. Kuipers on the 2nd of February, when André kicked off the programme from the ISS. Countries participating in the IFC included the Netherlands (SpaceExpo, Noordwijk), Italy (Infinito, Torino), Portugal (Ciencia Viva in Lison) and Switzerland (Museum.BL in Basel). Media, national astronauts and sports personalities attended the events.</a:t>
            </a:r>
          </a:p>
          <a:p>
            <a:pPr marL="622300" lvl="1" indent="-165100">
              <a:lnSpc>
                <a:spcPct val="90000"/>
              </a:lnSpc>
              <a:buFontTx/>
              <a:buChar char="•"/>
            </a:pPr>
            <a:r>
              <a:rPr lang="en-US" sz="1100"/>
              <a:t>From 26-28 April the UK Space Agency, together with NASA and ESA will be hosting an international Mission X special event as part of the 50 Years of the UK in Space celebration. More than 100 students from participating schools around the world will be meeting in London to take part in fitness and space related activities, meet astronaut Paolo Nespoli and to mark their achievement.</a:t>
            </a:r>
          </a:p>
          <a:p>
            <a:pPr marL="622300" lvl="1" indent="-165100">
              <a:lnSpc>
                <a:spcPct val="90000"/>
              </a:lnSpc>
            </a:pPr>
            <a:endParaRPr lang="en-US" sz="1100" b="1"/>
          </a:p>
          <a:p>
            <a:pPr marL="622300" lvl="1" indent="-165100">
              <a:lnSpc>
                <a:spcPct val="90000"/>
              </a:lnSpc>
            </a:pPr>
            <a:r>
              <a:rPr lang="en-US" sz="1100" b="1"/>
              <a:t>Background Info</a:t>
            </a:r>
          </a:p>
          <a:p>
            <a:pPr marL="622300" lvl="1" indent="-165100">
              <a:lnSpc>
                <a:spcPct val="90000"/>
              </a:lnSpc>
            </a:pPr>
            <a:r>
              <a:rPr lang="en-US" sz="1100"/>
              <a:t>17 Countries, 7 partner countries (countries that do not host teams but participate to the working group).</a:t>
            </a:r>
          </a:p>
          <a:p>
            <a:pPr marL="622300" lvl="1" indent="-165100">
              <a:lnSpc>
                <a:spcPct val="90000"/>
              </a:lnSpc>
            </a:pPr>
            <a:r>
              <a:rPr lang="en-US" sz="1100"/>
              <a:t>12 Languages, 10 Space Agencies</a:t>
            </a:r>
          </a:p>
          <a:p>
            <a:pPr marL="622300" lvl="1" indent="-165100">
              <a:lnSpc>
                <a:spcPct val="90000"/>
              </a:lnSpc>
            </a:pPr>
            <a:r>
              <a:rPr lang="en-US" sz="1100"/>
              <a:t>European countries participating: Austria, Belgium, Czech Republic, Denmark, France, Sweden, Germany, Italy, Netherlands, Portugal, Spain, Switzerland  and the UK. </a:t>
            </a:r>
          </a:p>
          <a:p>
            <a:pPr marL="622300" lvl="1" indent="-165100">
              <a:lnSpc>
                <a:spcPct val="90000"/>
              </a:lnSpc>
            </a:pPr>
            <a:r>
              <a:rPr lang="en-US" sz="1100"/>
              <a:t>Non- European countries participating: USA, Puerto Rico, Colombia, Japan, </a:t>
            </a:r>
            <a:r>
              <a:rPr lang="en-GB" sz="1100"/>
              <a:t>Mozambique</a:t>
            </a:r>
            <a:r>
              <a:rPr lang="en-US" sz="1100"/>
              <a:t> </a:t>
            </a:r>
          </a:p>
          <a:p>
            <a:pPr marL="622300" lvl="1" indent="-165100">
              <a:lnSpc>
                <a:spcPct val="90000"/>
              </a:lnSpc>
            </a:pPr>
            <a:r>
              <a:rPr lang="en-US" sz="1100"/>
              <a:t>Partner countries: Columbia, Japan, Puerto Rico, US, South Africa</a:t>
            </a:r>
          </a:p>
          <a:p>
            <a:pPr marL="622300" lvl="1" indent="-165100">
              <a:lnSpc>
                <a:spcPct val="90000"/>
              </a:lnSpc>
            </a:pPr>
            <a:endParaRPr lang="en-US" sz="1100" b="1"/>
          </a:p>
          <a:p>
            <a:pPr marL="622300" lvl="1" indent="-165100">
              <a:lnSpc>
                <a:spcPct val="90000"/>
              </a:lnSpc>
            </a:pPr>
            <a:r>
              <a:rPr lang="en-US" sz="1100" b="1"/>
              <a:t>Next year’s challenge</a:t>
            </a:r>
          </a:p>
          <a:p>
            <a:pPr marL="622300" lvl="1" indent="-165100">
              <a:lnSpc>
                <a:spcPct val="90000"/>
              </a:lnSpc>
            </a:pPr>
            <a:r>
              <a:rPr lang="en-US" sz="1100"/>
              <a:t>For the next Mission X “Train like an astronaut challenge 2013”, Oliver Botta from the Swiss Space Office and Johan Marcopoulos from the Swedish Space Office have been contacted. We are hoping that these 2 space offices will join the other International teams of Space Agencies and Offices and be the points of contact for this Challenge with primary schools from their respective countries. Currently 11 space agencies/space offices internationally are involved in this project.</a:t>
            </a:r>
          </a:p>
          <a:p>
            <a:pPr marL="622300" lvl="1" indent="-165100">
              <a:lnSpc>
                <a:spcPct val="90000"/>
              </a:lnSpc>
            </a:pPr>
            <a:endParaRPr lang="en-US" sz="1100"/>
          </a:p>
          <a:p>
            <a:pPr>
              <a:lnSpc>
                <a:spcPct val="90000"/>
              </a:lnSpc>
            </a:pPr>
            <a:r>
              <a:rPr lang="en-GB" b="1"/>
              <a:t>SPHERES: ZeroRobotics – pilot for Europe</a:t>
            </a:r>
            <a:endParaRPr lang="en-GB"/>
          </a:p>
          <a:p>
            <a:pPr>
              <a:lnSpc>
                <a:spcPct val="90000"/>
              </a:lnSpc>
              <a:buFont typeface="Wingdings" charset="0"/>
              <a:buChar char="§"/>
            </a:pPr>
            <a:r>
              <a:rPr lang="en-GB"/>
              <a:t>ESA has partnered up for the first time with MIT and NASA to participate in an international pilot ZeroRobotics programme, an educational competition where secondary school students code complex 3D algorithms which operate SPHERES, the free floating satellites on the ISS.</a:t>
            </a:r>
          </a:p>
          <a:p>
            <a:pPr>
              <a:lnSpc>
                <a:spcPct val="90000"/>
              </a:lnSpc>
              <a:buFont typeface="Wingdings" charset="0"/>
              <a:buChar char="§"/>
            </a:pPr>
            <a:r>
              <a:rPr lang="en-GB"/>
              <a:t>3 ESA players (9 European teams) competed against each other on January 23</a:t>
            </a:r>
            <a:r>
              <a:rPr lang="en-GB" baseline="30000"/>
              <a:t>rd</a:t>
            </a:r>
            <a:r>
              <a:rPr lang="en-GB"/>
              <a:t> using the ISS SPHERES. The games were linked live to Erasmus where the participating schools and teams were present to watch the games unfold and receive prizes and awards. </a:t>
            </a:r>
          </a:p>
          <a:p>
            <a:pPr>
              <a:lnSpc>
                <a:spcPct val="90000"/>
              </a:lnSpc>
              <a:buFont typeface="Wingdings" charset="0"/>
              <a:buChar char="§"/>
            </a:pPr>
            <a:r>
              <a:rPr lang="en-GB"/>
              <a:t>The winning alliance team is German-Italian, composed by one team from Torino and two from Berlin.</a:t>
            </a:r>
            <a:endParaRPr lang="en-GB" sz="1100">
              <a:ea typeface="MS PGothic" charset="0"/>
              <a:cs typeface="MS PGothic" charset="0"/>
            </a:endParaRPr>
          </a:p>
          <a:p>
            <a:pPr>
              <a:lnSpc>
                <a:spcPct val="90000"/>
              </a:lnSpc>
              <a:buFont typeface="Wingdings" charset="0"/>
              <a:buChar char="§"/>
            </a:pPr>
            <a:endParaRPr lang="en-GB" sz="1100">
              <a:ea typeface="MS PGothic" charset="0"/>
              <a:cs typeface="MS PGothic" charset="0"/>
            </a:endParaRPr>
          </a:p>
          <a:p>
            <a:pPr>
              <a:lnSpc>
                <a:spcPct val="90000"/>
              </a:lnSpc>
              <a:buFont typeface="Wingdings" charset="0"/>
              <a:buNone/>
            </a:pPr>
            <a:r>
              <a:rPr lang="en-US" sz="1100" b="1"/>
              <a:t>NEEMO</a:t>
            </a:r>
          </a:p>
          <a:p>
            <a:pPr>
              <a:lnSpc>
                <a:spcPct val="90000"/>
              </a:lnSpc>
              <a:buFont typeface="Wingdings" charset="0"/>
              <a:buNone/>
            </a:pPr>
            <a:r>
              <a:rPr lang="en-US" sz="1100"/>
              <a:t>NEEMO is a NASA analog mission that sends groups of astronauts, engineers and scientists to live in Aquarius, the world's only undersea research station, for up to three weeks at a time. The Aquarius habitat and its surroundings provide a convincing analog for space exploration.</a:t>
            </a:r>
          </a:p>
          <a:p>
            <a:pPr>
              <a:lnSpc>
                <a:spcPct val="90000"/>
              </a:lnSpc>
              <a:buFont typeface="Wingdings" charset="0"/>
              <a:buNone/>
            </a:pPr>
            <a:endParaRPr 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6DC3DEE9-151D-B846-946E-17B0717EC2C6}" type="slidenum">
              <a:rPr lang="en-GB" smtClean="0"/>
              <a:pPr eaLnBrk="1" hangingPunct="1">
                <a:defRPr/>
              </a:pPr>
              <a:t>11</a:t>
            </a:fld>
            <a:endParaRPr lang="en-GB" smtClean="0"/>
          </a:p>
        </p:txBody>
      </p:sp>
      <p:sp>
        <p:nvSpPr>
          <p:cNvPr id="28675" name="Rectangle 2"/>
          <p:cNvSpPr>
            <a:spLocks noGrp="1" noRot="1" noChangeAspect="1" noChangeArrowheads="1" noTextEdit="1"/>
          </p:cNvSpPr>
          <p:nvPr>
            <p:ph type="sldImg"/>
          </p:nvPr>
        </p:nvSpPr>
        <p:spPr>
          <a:xfrm>
            <a:off x="901700" y="762000"/>
            <a:ext cx="4979988" cy="3735388"/>
          </a:xfrm>
          <a:ln/>
        </p:spPr>
      </p:sp>
      <p:sp>
        <p:nvSpPr>
          <p:cNvPr id="28676" name="Rectangle 3"/>
          <p:cNvSpPr>
            <a:spLocks noGrp="1" noChangeArrowheads="1"/>
          </p:cNvSpPr>
          <p:nvPr>
            <p:ph type="body" idx="1"/>
          </p:nvPr>
        </p:nvSpPr>
        <p:spPr>
          <a:xfrm>
            <a:off x="914400" y="4724400"/>
            <a:ext cx="4951413" cy="44958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 val="9104577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9923930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97538" y="163513"/>
            <a:ext cx="1693862" cy="58277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2775" y="163513"/>
            <a:ext cx="4932363" cy="5827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7180782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cstate="email">
            <a:extLst>
              <a:ext uri="{28A0092B-C50C-407E-A947-70E740481C1C}">
                <a14:useLocalDpi xmlns:a14="http://schemas.microsoft.com/office/drawing/2010/main" xmlns="" val="0"/>
              </a:ext>
            </a:extLst>
          </a:blip>
          <a:srcRect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PT_Header0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PT_Header01" hidden="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4" name="Rectangle 2"/>
          <p:cNvSpPr>
            <a:spLocks noGrp="1" noChangeArrowheads="1"/>
          </p:cNvSpPr>
          <p:nvPr>
            <p:ph type="subTitle" idx="1"/>
          </p:nvPr>
        </p:nvSpPr>
        <p:spPr>
          <a:xfrm>
            <a:off x="614363" y="3886200"/>
            <a:ext cx="7772400" cy="407988"/>
          </a:xfrm>
        </p:spPr>
        <p:txBody>
          <a:bodyPr>
            <a:spAutoFit/>
          </a:bodyPr>
          <a:lstStyle>
            <a:lvl1pPr marL="0" indent="0">
              <a:buFont typeface="Wingdings" pitchFamily="2" charset="2"/>
              <a:buNone/>
              <a:defRPr sz="1800"/>
            </a:lvl1pPr>
          </a:lstStyle>
          <a:p>
            <a:pPr lvl="0"/>
            <a:r>
              <a:rPr lang="en-GB" noProof="0" smtClean="0"/>
              <a:t>Click to edit Master subtitle style</a:t>
            </a:r>
          </a:p>
        </p:txBody>
      </p:sp>
      <p:sp>
        <p:nvSpPr>
          <p:cNvPr id="115716"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endParaRPr lang="en-GB"/>
          </a:p>
        </p:txBody>
      </p:sp>
    </p:spTree>
    <p:extLst>
      <p:ext uri="{BB962C8B-B14F-4D97-AF65-F5344CB8AC3E}">
        <p14:creationId xmlns:p14="http://schemas.microsoft.com/office/powerpoint/2010/main" xmlns="" val="221101675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2775" y="1393825"/>
            <a:ext cx="8027988" cy="43394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271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297215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393825"/>
            <a:ext cx="39370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02175" y="1393825"/>
            <a:ext cx="3938588"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73085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523703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12857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700816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19361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9889793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55725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978056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381000"/>
            <a:ext cx="2006600" cy="5826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2775" y="381000"/>
            <a:ext cx="5868988"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80622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422952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2775" y="1673225"/>
            <a:ext cx="209550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860675" y="1673225"/>
            <a:ext cx="20970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434222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742607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903261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23653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395339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530664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16" descr="PPT_Header01"/>
          <p:cNvPicPr>
            <a:picLocks noChangeAspect="1" noChangeArrowheads="1"/>
          </p:cNvPicPr>
          <p:nvPr userDrawn="1"/>
        </p:nvPicPr>
        <p:blipFill>
          <a:blip r:embed="rId13" cstate="email">
            <a:extLst>
              <a:ext uri="{28A0092B-C50C-407E-A947-70E740481C1C}">
                <a14:useLocalDpi xmlns:a14="http://schemas.microsoft.com/office/drawing/2010/main" xmlns="" val="0"/>
              </a:ext>
            </a:extLst>
          </a:blip>
          <a:srcRect/>
          <a:stretch>
            <a:fillRect/>
          </a:stretch>
        </p:blipFill>
        <p:spPr bwMode="auto">
          <a:xfrm>
            <a:off x="0" y="-4763"/>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5" descr="signature"/>
          <p:cNvPicPr>
            <a:picLocks noChangeAspect="1" noChangeArrowheads="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0" y="6337300"/>
            <a:ext cx="9144000"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612775" y="1673225"/>
            <a:ext cx="4344988"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p>
        </p:txBody>
      </p:sp>
      <p:sp>
        <p:nvSpPr>
          <p:cNvPr id="1029" name="Rectangle 6"/>
          <p:cNvSpPr>
            <a:spLocks noGrp="1" noChangeArrowheads="1"/>
          </p:cNvSpPr>
          <p:nvPr>
            <p:ph type="title"/>
          </p:nvPr>
        </p:nvSpPr>
        <p:spPr bwMode="auto">
          <a:xfrm>
            <a:off x="674688" y="163513"/>
            <a:ext cx="6716712"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Click to edit Master title style</a:t>
            </a:r>
          </a:p>
        </p:txBody>
      </p:sp>
      <p:pic>
        <p:nvPicPr>
          <p:cNvPr id="1030" name="Picture 19" descr="PPT_Header02"/>
          <p:cNvPicPr>
            <a:picLocks noChangeAspect="1" noChangeArrowheads="1"/>
          </p:cNvPicPr>
          <p:nvPr userDrawn="1"/>
        </p:nvPicPr>
        <p:blipFill>
          <a:blip r:embed="rId15" cstate="email">
            <a:extLst>
              <a:ext uri="{28A0092B-C50C-407E-A947-70E740481C1C}">
                <a14:useLocalDpi xmlns:a14="http://schemas.microsoft.com/office/drawing/2010/main" xmlns=""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22" descr="header_silver_gradient"/>
          <p:cNvPicPr>
            <a:picLocks noChangeAspect="1" noChangeArrowheads="1"/>
          </p:cNvPicPr>
          <p:nvPr userDrawn="1"/>
        </p:nvPicPr>
        <p:blipFill>
          <a:blip r:embed="rId16" cstate="email">
            <a:extLst>
              <a:ext uri="{28A0092B-C50C-407E-A947-70E740481C1C}">
                <a14:useLocalDpi xmlns:a14="http://schemas.microsoft.com/office/drawing/2010/main" xmlns="" val="0"/>
              </a:ext>
            </a:extLst>
          </a:blip>
          <a:srcRect/>
          <a:stretch>
            <a:fillRect/>
          </a:stretch>
        </p:blipFill>
        <p:spPr bwMode="auto">
          <a:xfrm>
            <a:off x="-3175" y="-3175"/>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23" descr="header_silver_gradient_02"/>
          <p:cNvPicPr>
            <a:picLocks noChangeAspect="1" noChangeArrowheads="1"/>
          </p:cNvPicPr>
          <p:nvPr userDrawn="1"/>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5"/>
          <p:cNvSpPr>
            <a:spLocks noChangeArrowheads="1"/>
          </p:cNvSpPr>
          <p:nvPr/>
        </p:nvSpPr>
        <p:spPr bwMode="auto">
          <a:xfrm>
            <a:off x="749300" y="6429375"/>
            <a:ext cx="57435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72000" rIns="0" bIns="0"/>
          <a:lstStyle/>
          <a:p>
            <a:fld id="{C9ACEF07-C7E9-DF4A-85AB-D56DACCA563B}" type="slidenum">
              <a:rPr lang="it-IT" sz="800">
                <a:solidFill>
                  <a:schemeClr val="bg2"/>
                </a:solidFill>
                <a:latin typeface="Verdana" charset="0"/>
              </a:rPr>
              <a:pPr/>
              <a:t>‹#›</a:t>
            </a:fld>
            <a:endParaRPr lang="it-IT" sz="800">
              <a:solidFill>
                <a:schemeClr val="bg2"/>
              </a:solidFill>
              <a:latin typeface="Verdana" charset="0"/>
            </a:endParaRPr>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200" b="1">
          <a:solidFill>
            <a:schemeClr val="bg1"/>
          </a:solidFill>
          <a:latin typeface="Verdana" pitchFamily="34" charset="0"/>
          <a:ea typeface="MS PGothic" pitchFamily="34" charset="-128"/>
          <a:cs typeface="MS PGothic" charset="0"/>
        </a:defRPr>
      </a:lvl2pPr>
      <a:lvl3pPr algn="l" rtl="0" eaLnBrk="0" fontAlgn="base" hangingPunct="0">
        <a:spcBef>
          <a:spcPct val="0"/>
        </a:spcBef>
        <a:spcAft>
          <a:spcPct val="0"/>
        </a:spcAft>
        <a:defRPr sz="2200" b="1">
          <a:solidFill>
            <a:schemeClr val="bg1"/>
          </a:solidFill>
          <a:latin typeface="Verdana" pitchFamily="34" charset="0"/>
          <a:ea typeface="MS PGothic" pitchFamily="34" charset="-128"/>
          <a:cs typeface="MS PGothic" charset="0"/>
        </a:defRPr>
      </a:lvl3pPr>
      <a:lvl4pPr algn="l" rtl="0" eaLnBrk="0" fontAlgn="base" hangingPunct="0">
        <a:spcBef>
          <a:spcPct val="0"/>
        </a:spcBef>
        <a:spcAft>
          <a:spcPct val="0"/>
        </a:spcAft>
        <a:defRPr sz="2200" b="1">
          <a:solidFill>
            <a:schemeClr val="bg1"/>
          </a:solidFill>
          <a:latin typeface="Verdana" pitchFamily="34" charset="0"/>
          <a:ea typeface="MS PGothic" pitchFamily="34" charset="-128"/>
          <a:cs typeface="MS PGothic" charset="0"/>
        </a:defRPr>
      </a:lvl4pPr>
      <a:lvl5pPr algn="l" rtl="0" eaLnBrk="0" fontAlgn="base" hangingPunct="0">
        <a:spcBef>
          <a:spcPct val="0"/>
        </a:spcBef>
        <a:spcAft>
          <a:spcPct val="0"/>
        </a:spcAft>
        <a:defRPr sz="2200" b="1">
          <a:solidFill>
            <a:schemeClr val="bg1"/>
          </a:solidFill>
          <a:latin typeface="Verdana" pitchFamily="34" charset="0"/>
          <a:ea typeface="MS PGothic" pitchFamily="34" charset="-128"/>
          <a:cs typeface="MS PGothic" charset="0"/>
        </a:defRPr>
      </a:lvl5pPr>
      <a:lvl6pPr marL="457200" algn="l" rtl="0" fontAlgn="base">
        <a:spcBef>
          <a:spcPct val="0"/>
        </a:spcBef>
        <a:spcAft>
          <a:spcPct val="0"/>
        </a:spcAft>
        <a:defRPr sz="2200" b="1">
          <a:solidFill>
            <a:schemeClr val="bg1"/>
          </a:solidFill>
          <a:latin typeface="Verdana" pitchFamily="34" charset="0"/>
          <a:ea typeface="ＭＳ Ｐゴシック" charset="-128"/>
        </a:defRPr>
      </a:lvl6pPr>
      <a:lvl7pPr marL="914400" algn="l" rtl="0" fontAlgn="base">
        <a:spcBef>
          <a:spcPct val="0"/>
        </a:spcBef>
        <a:spcAft>
          <a:spcPct val="0"/>
        </a:spcAft>
        <a:defRPr sz="2200" b="1">
          <a:solidFill>
            <a:schemeClr val="bg1"/>
          </a:solidFill>
          <a:latin typeface="Verdana" pitchFamily="34" charset="0"/>
          <a:ea typeface="ＭＳ Ｐゴシック" charset="-128"/>
        </a:defRPr>
      </a:lvl7pPr>
      <a:lvl8pPr marL="1371600" algn="l" rtl="0" fontAlgn="base">
        <a:spcBef>
          <a:spcPct val="0"/>
        </a:spcBef>
        <a:spcAft>
          <a:spcPct val="0"/>
        </a:spcAft>
        <a:defRPr sz="2200" b="1">
          <a:solidFill>
            <a:schemeClr val="bg1"/>
          </a:solidFill>
          <a:latin typeface="Verdana" pitchFamily="34" charset="0"/>
          <a:ea typeface="ＭＳ Ｐゴシック" charset="-128"/>
        </a:defRPr>
      </a:lvl8pPr>
      <a:lvl9pPr marL="1828800" algn="l" rtl="0" fontAlgn="base">
        <a:spcBef>
          <a:spcPct val="0"/>
        </a:spcBef>
        <a:spcAft>
          <a:spcPct val="0"/>
        </a:spcAft>
        <a:defRPr sz="2200" b="1">
          <a:solidFill>
            <a:schemeClr val="bg1"/>
          </a:solidFill>
          <a:latin typeface="Verdana" pitchFamily="34" charset="0"/>
          <a:ea typeface="ＭＳ Ｐゴシック" charset="-128"/>
        </a:defRPr>
      </a:lvl9pPr>
    </p:titleStyle>
    <p:bodyStyle>
      <a:lvl1pPr marL="342900" indent="-342900" algn="l" rtl="0" eaLnBrk="0" fontAlgn="base" hangingPunct="0">
        <a:lnSpc>
          <a:spcPct val="130000"/>
        </a:lnSpc>
        <a:spcBef>
          <a:spcPct val="20000"/>
        </a:spcBef>
        <a:spcAft>
          <a:spcPct val="0"/>
        </a:spcAft>
        <a:buFont typeface="NotesEsa" charset="0"/>
        <a:buChar char="•"/>
        <a:defRPr sz="1600">
          <a:solidFill>
            <a:schemeClr val="bg2"/>
          </a:solidFill>
          <a:latin typeface="+mn-lt"/>
          <a:ea typeface="MS PGothic" pitchFamily="34" charset="-128"/>
          <a:cs typeface="MS PGothic" charset="0"/>
        </a:defRPr>
      </a:lvl1pPr>
      <a:lvl2pPr marL="827088" indent="-285750" algn="l" rtl="0" eaLnBrk="0" fontAlgn="base" hangingPunct="0">
        <a:lnSpc>
          <a:spcPct val="130000"/>
        </a:lnSpc>
        <a:spcBef>
          <a:spcPct val="20000"/>
        </a:spcBef>
        <a:spcAft>
          <a:spcPct val="0"/>
        </a:spcAft>
        <a:buChar char="–"/>
        <a:defRPr sz="1600">
          <a:solidFill>
            <a:schemeClr val="bg2"/>
          </a:solidFill>
          <a:latin typeface="+mn-lt"/>
          <a:ea typeface="MS PGothic" pitchFamily="34" charset="-128"/>
          <a:cs typeface="MS PGothic" charset="0"/>
        </a:defRPr>
      </a:lvl2pPr>
      <a:lvl3pPr marL="1235075" indent="-228600" algn="l" rtl="0" eaLnBrk="0" fontAlgn="base" hangingPunct="0">
        <a:lnSpc>
          <a:spcPct val="130000"/>
        </a:lnSpc>
        <a:spcBef>
          <a:spcPct val="20000"/>
        </a:spcBef>
        <a:spcAft>
          <a:spcPct val="0"/>
        </a:spcAft>
        <a:buChar char="•"/>
        <a:defRPr sz="1600">
          <a:solidFill>
            <a:schemeClr val="bg2"/>
          </a:solidFill>
          <a:latin typeface="+mn-lt"/>
          <a:ea typeface="MS PGothic" pitchFamily="34" charset="-128"/>
          <a:cs typeface="MS PGothic" charset="0"/>
        </a:defRPr>
      </a:lvl3pPr>
      <a:lvl4pPr marL="1643063" indent="-228600" algn="l" rtl="0" eaLnBrk="0" fontAlgn="base" hangingPunct="0">
        <a:lnSpc>
          <a:spcPct val="130000"/>
        </a:lnSpc>
        <a:spcBef>
          <a:spcPct val="20000"/>
        </a:spcBef>
        <a:spcAft>
          <a:spcPct val="0"/>
        </a:spcAft>
        <a:buChar char="–"/>
        <a:defRPr sz="1600">
          <a:solidFill>
            <a:schemeClr val="bg2"/>
          </a:solidFill>
          <a:latin typeface="+mn-lt"/>
          <a:ea typeface="MS PGothic" pitchFamily="34" charset="-128"/>
          <a:cs typeface="MS PGothic" charset="0"/>
        </a:defRPr>
      </a:lvl4pPr>
      <a:lvl5pPr marL="2057400" indent="-228600" algn="l" rtl="0" eaLnBrk="0" fontAlgn="base" hangingPunct="0">
        <a:lnSpc>
          <a:spcPct val="130000"/>
        </a:lnSpc>
        <a:spcBef>
          <a:spcPct val="20000"/>
        </a:spcBef>
        <a:spcAft>
          <a:spcPct val="0"/>
        </a:spcAft>
        <a:buChar char="»"/>
        <a:defRPr sz="1600">
          <a:solidFill>
            <a:schemeClr val="bg2"/>
          </a:solidFill>
          <a:latin typeface="+mn-lt"/>
          <a:ea typeface="MS PGothic" pitchFamily="34" charset="-128"/>
          <a:cs typeface="MS PGothic" charset="0"/>
        </a:defRPr>
      </a:lvl5pPr>
      <a:lvl6pPr marL="2514600" indent="-228600" algn="l" rtl="0" fontAlgn="base">
        <a:lnSpc>
          <a:spcPct val="130000"/>
        </a:lnSpc>
        <a:spcBef>
          <a:spcPct val="20000"/>
        </a:spcBef>
        <a:spcAft>
          <a:spcPct val="0"/>
        </a:spcAft>
        <a:buChar char="»"/>
        <a:defRPr sz="1600">
          <a:solidFill>
            <a:schemeClr val="bg2"/>
          </a:solidFill>
          <a:latin typeface="+mn-lt"/>
          <a:ea typeface="+mn-ea"/>
        </a:defRPr>
      </a:lvl6pPr>
      <a:lvl7pPr marL="2971800" indent="-228600" algn="l" rtl="0" fontAlgn="base">
        <a:lnSpc>
          <a:spcPct val="130000"/>
        </a:lnSpc>
        <a:spcBef>
          <a:spcPct val="20000"/>
        </a:spcBef>
        <a:spcAft>
          <a:spcPct val="0"/>
        </a:spcAft>
        <a:buChar char="»"/>
        <a:defRPr sz="1600">
          <a:solidFill>
            <a:schemeClr val="bg2"/>
          </a:solidFill>
          <a:latin typeface="+mn-lt"/>
          <a:ea typeface="+mn-ea"/>
        </a:defRPr>
      </a:lvl7pPr>
      <a:lvl8pPr marL="3429000" indent="-228600" algn="l" rtl="0" fontAlgn="base">
        <a:lnSpc>
          <a:spcPct val="130000"/>
        </a:lnSpc>
        <a:spcBef>
          <a:spcPct val="20000"/>
        </a:spcBef>
        <a:spcAft>
          <a:spcPct val="0"/>
        </a:spcAft>
        <a:buChar char="»"/>
        <a:defRPr sz="1600">
          <a:solidFill>
            <a:schemeClr val="bg2"/>
          </a:solidFill>
          <a:latin typeface="+mn-lt"/>
          <a:ea typeface="+mn-ea"/>
        </a:defRPr>
      </a:lvl8pPr>
      <a:lvl9pPr marL="3886200" indent="-228600" algn="l" rtl="0" fontAlgn="base">
        <a:lnSpc>
          <a:spcPct val="130000"/>
        </a:lnSpc>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PPT_Header02"/>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PPT_Header01" hidden="1"/>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22" descr="signature"/>
          <p:cNvPicPr>
            <a:picLocks noChangeAspect="1" noChangeArrowheads="1"/>
          </p:cNvPicPr>
          <p:nvPr/>
        </p:nvPicPr>
        <p:blipFill>
          <a:blip r:embed="rId15" cstate="email">
            <a:extLst>
              <a:ext uri="{28A0092B-C50C-407E-A947-70E740481C1C}">
                <a14:useLocalDpi xmlns:a14="http://schemas.microsoft.com/office/drawing/2010/main" xmlns="" val="0"/>
              </a:ext>
            </a:extLst>
          </a:blip>
          <a:srcRect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atin typeface="+mn-lt"/>
                <a:ea typeface="ＭＳ Ｐゴシック" charset="-128"/>
                <a:cs typeface="+mn-cs"/>
              </a:defRPr>
            </a:lvl1pPr>
          </a:lstStyle>
          <a:p>
            <a:pPr>
              <a:defRPr/>
            </a:pPr>
            <a:endParaRPr lang="en-GB"/>
          </a:p>
        </p:txBody>
      </p:sp>
      <p:sp>
        <p:nvSpPr>
          <p:cNvPr id="2055" name="Text Box 7"/>
          <p:cNvSpPr txBox="1">
            <a:spLocks noChangeAspect="1" noChangeArrowheads="1"/>
          </p:cNvSpPr>
          <p:nvPr/>
        </p:nvSpPr>
        <p:spPr bwMode="auto">
          <a:xfrm>
            <a:off x="611188" y="6165850"/>
            <a:ext cx="6977062" cy="1476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sz="800" noProof="1" smtClean="0">
                <a:solidFill>
                  <a:schemeClr val="bg2"/>
                </a:solidFill>
                <a:latin typeface="Verdana" charset="0"/>
              </a:rPr>
              <a:t>PB-HME Oral Report – Esa HQ | Thomas Reiter | Paris, </a:t>
            </a:r>
            <a:r>
              <a:rPr lang="en-GB" sz="800" smtClean="0">
                <a:solidFill>
                  <a:schemeClr val="bg2"/>
                </a:solidFill>
                <a:latin typeface="Verdana" charset="0"/>
              </a:rPr>
              <a:t>France</a:t>
            </a:r>
            <a:r>
              <a:rPr sz="800" noProof="1" smtClean="0">
                <a:solidFill>
                  <a:schemeClr val="bg2"/>
                </a:solidFill>
                <a:latin typeface="Verdana" charset="0"/>
              </a:rPr>
              <a:t>| 22-23/</a:t>
            </a:r>
            <a:r>
              <a:rPr lang="en-GB" sz="800" smtClean="0">
                <a:solidFill>
                  <a:schemeClr val="bg2"/>
                </a:solidFill>
                <a:latin typeface="Verdana" charset="0"/>
              </a:rPr>
              <a:t>11</a:t>
            </a:r>
            <a:r>
              <a:rPr sz="800" noProof="1" smtClean="0">
                <a:solidFill>
                  <a:schemeClr val="bg2"/>
                </a:solidFill>
                <a:latin typeface="Verdana" charset="0"/>
              </a:rPr>
              <a:t>/2011 | D/HSO | Slide </a:t>
            </a:r>
            <a:fld id="{F9ACB2D8-7D84-8241-9D9B-713817E7DBFC}" type="slidenum">
              <a:rPr sz="800" noProof="1" smtClean="0">
                <a:solidFill>
                  <a:schemeClr val="bg2"/>
                </a:solidFill>
                <a:latin typeface="Verdana" charset="0"/>
              </a:rPr>
              <a:pPr eaLnBrk="1" hangingPunct="1">
                <a:spcBef>
                  <a:spcPct val="50000"/>
                </a:spcBef>
                <a:defRPr/>
              </a:pPr>
              <a:t>‹#›</a:t>
            </a:fld>
            <a:endParaRPr sz="800" noProof="1" smtClean="0">
              <a:solidFill>
                <a:schemeClr val="bg2"/>
              </a:solidFill>
              <a:latin typeface="Verdana" charset="0"/>
            </a:endParaRPr>
          </a:p>
        </p:txBody>
      </p:sp>
      <p:sp>
        <p:nvSpPr>
          <p:cNvPr id="2056" name="Rectangle 2"/>
          <p:cNvSpPr>
            <a:spLocks noGrp="1" noChangeArrowheads="1"/>
          </p:cNvSpPr>
          <p:nvPr>
            <p:ph type="body" idx="1"/>
          </p:nvPr>
        </p:nvSpPr>
        <p:spPr bwMode="auto">
          <a:xfrm>
            <a:off x="612775" y="1393825"/>
            <a:ext cx="8027988"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a:t>
            </a:r>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5000"/>
        </a:lnSpc>
        <a:spcBef>
          <a:spcPct val="20000"/>
        </a:spcBef>
        <a:spcAft>
          <a:spcPct val="0"/>
        </a:spcAft>
        <a:buClr>
          <a:srgbClr val="FDC82F"/>
        </a:buClr>
        <a:buFont typeface="Wingdings" charset="0"/>
        <a:buChar char="n"/>
        <a:defRPr sz="1600" b="1">
          <a:solidFill>
            <a:schemeClr val="bg2"/>
          </a:solidFill>
          <a:latin typeface="+mn-lt"/>
          <a:ea typeface="ＭＳ Ｐゴシック" charset="0"/>
          <a:cs typeface="ＭＳ Ｐゴシック" charset="0"/>
        </a:defRPr>
      </a:lvl1pPr>
      <a:lvl2pPr marL="1227138" indent="-419100" algn="l" rtl="0" eaLnBrk="0" fontAlgn="base" hangingPunct="0">
        <a:lnSpc>
          <a:spcPct val="119000"/>
        </a:lnSpc>
        <a:spcBef>
          <a:spcPct val="20000"/>
        </a:spcBef>
        <a:spcAft>
          <a:spcPct val="0"/>
        </a:spcAft>
        <a:buClr>
          <a:schemeClr val="accent1"/>
        </a:buClr>
        <a:buChar char="•"/>
        <a:defRPr sz="1600">
          <a:solidFill>
            <a:schemeClr val="bg2"/>
          </a:solidFill>
          <a:latin typeface="+mn-lt"/>
          <a:ea typeface="ＭＳ Ｐゴシック" charset="0"/>
        </a:defRPr>
      </a:lvl2pPr>
      <a:lvl3pPr marL="1825625" indent="-419100" algn="l" rtl="0" eaLnBrk="0" fontAlgn="base" hangingPunct="0">
        <a:lnSpc>
          <a:spcPct val="119000"/>
        </a:lnSpc>
        <a:spcBef>
          <a:spcPct val="20000"/>
        </a:spcBef>
        <a:spcAft>
          <a:spcPct val="0"/>
        </a:spcAft>
        <a:buClr>
          <a:schemeClr val="tx1"/>
        </a:buClr>
        <a:buFont typeface="Verdana" charset="0"/>
        <a:buChar char="–"/>
        <a:defRPr sz="1400">
          <a:solidFill>
            <a:schemeClr val="bg2"/>
          </a:solidFill>
          <a:latin typeface="+mn-lt"/>
          <a:ea typeface="ＭＳ Ｐゴシック" charset="0"/>
        </a:defRPr>
      </a:lvl3pPr>
      <a:lvl4pPr marL="2424113" indent="-419100" algn="l" rtl="0" eaLnBrk="0" fontAlgn="base" hangingPunct="0">
        <a:lnSpc>
          <a:spcPct val="119000"/>
        </a:lnSpc>
        <a:spcBef>
          <a:spcPct val="20000"/>
        </a:spcBef>
        <a:spcAft>
          <a:spcPct val="0"/>
        </a:spcAft>
        <a:buClr>
          <a:schemeClr val="accent1"/>
        </a:buClr>
        <a:buFont typeface="Verdana" charset="0"/>
        <a:buChar char="–"/>
        <a:defRPr sz="1600">
          <a:solidFill>
            <a:schemeClr val="bg2"/>
          </a:solidFill>
          <a:latin typeface="+mn-lt"/>
          <a:ea typeface="ＭＳ Ｐゴシック" charset="0"/>
        </a:defRPr>
      </a:lvl4pPr>
      <a:lvl5pPr marL="3022600" indent="-419100" algn="l" rtl="0" eaLnBrk="0" fontAlgn="base" hangingPunct="0">
        <a:lnSpc>
          <a:spcPct val="119000"/>
        </a:lnSpc>
        <a:spcBef>
          <a:spcPct val="20000"/>
        </a:spcBef>
        <a:spcAft>
          <a:spcPct val="0"/>
        </a:spcAft>
        <a:buClr>
          <a:schemeClr val="accent1"/>
        </a:buClr>
        <a:buFont typeface="Verdana" charset="0"/>
        <a:buChar char="–"/>
        <a:defRPr sz="1600">
          <a:solidFill>
            <a:schemeClr val="bg2"/>
          </a:solidFill>
          <a:latin typeface="+mn-lt"/>
          <a:ea typeface="ＭＳ Ｐゴシック" charset="0"/>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7.jpeg"/><Relationship Id="rId7" Type="http://schemas.openxmlformats.org/officeDocument/2006/relationships/image" Target="../media/image21.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diagramColors" Target="../diagrams/colors1.xml"/><Relationship Id="rId5" Type="http://schemas.openxmlformats.org/officeDocument/2006/relationships/image" Target="../media/image19.jpeg"/><Relationship Id="rId10" Type="http://schemas.openxmlformats.org/officeDocument/2006/relationships/diagramQuickStyle" Target="../diagrams/quickStyle1.xml"/><Relationship Id="rId4" Type="http://schemas.openxmlformats.org/officeDocument/2006/relationships/image" Target="../media/image18.emf"/><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youtube.com/watch?v=-gAMZbeL2ts" TargetMode="External"/><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01_cove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Picture 19" descr="Logo_Signature_Cover_PPT"/>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495300"/>
            <a:ext cx="9144000" cy="636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2"/>
          <p:cNvSpPr>
            <a:spLocks noChangeArrowheads="1"/>
          </p:cNvSpPr>
          <p:nvPr/>
        </p:nvSpPr>
        <p:spPr bwMode="auto">
          <a:xfrm>
            <a:off x="730250" y="2742554"/>
            <a:ext cx="7342188" cy="461665"/>
          </a:xfrm>
          <a:prstGeom prst="rect">
            <a:avLst/>
          </a:prstGeom>
          <a:solidFill>
            <a:schemeClr val="accent2">
              <a:lumMod val="25000"/>
            </a:schemeClr>
          </a:solidFill>
          <a:ln>
            <a:noFill/>
          </a:ln>
        </p:spPr>
        <p:txBody>
          <a:bodyPr anchor="ctr">
            <a:spAutoFit/>
          </a:bodyPr>
          <a:lstStyle/>
          <a:p>
            <a:pPr>
              <a:defRPr/>
            </a:pPr>
            <a:r>
              <a:rPr lang="en-US" sz="2400" b="1" dirty="0" smtClean="0">
                <a:solidFill>
                  <a:schemeClr val="bg1"/>
                </a:solidFill>
                <a:latin typeface="Verdana" pitchFamily="34" charset="0"/>
                <a:ea typeface="Verdana" pitchFamily="34" charset="0"/>
                <a:cs typeface="Verdana" pitchFamily="34" charset="0"/>
              </a:rPr>
              <a:t>European Space </a:t>
            </a:r>
            <a:r>
              <a:rPr lang="en-US" sz="2400" b="1" dirty="0" smtClean="0">
                <a:solidFill>
                  <a:schemeClr val="bg1"/>
                </a:solidFill>
                <a:latin typeface="Verdana" pitchFamily="34" charset="0"/>
                <a:ea typeface="Verdana" pitchFamily="34" charset="0"/>
                <a:cs typeface="Verdana" pitchFamily="34" charset="0"/>
              </a:rPr>
              <a:t>Agency Education</a:t>
            </a:r>
            <a:endParaRPr lang="en-US" sz="2400" b="1" dirty="0" smtClean="0">
              <a:solidFill>
                <a:schemeClr val="bg1"/>
              </a:solidFill>
              <a:latin typeface="Verdana" pitchFamily="34" charset="0"/>
              <a:ea typeface="Verdana" pitchFamily="34" charset="0"/>
              <a:cs typeface="Verdana" pitchFamily="34" charset="0"/>
            </a:endParaRPr>
          </a:p>
        </p:txBody>
      </p:sp>
      <p:pic>
        <p:nvPicPr>
          <p:cNvPr id="15364" name="Picture 6" descr="www"/>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949325" y="6015038"/>
            <a:ext cx="8382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2"/>
          <p:cNvSpPr>
            <a:spLocks noChangeArrowheads="1"/>
          </p:cNvSpPr>
          <p:nvPr/>
        </p:nvSpPr>
        <p:spPr bwMode="auto">
          <a:xfrm>
            <a:off x="906463" y="2698750"/>
            <a:ext cx="7572375"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lstStyle/>
          <a:p>
            <a:pPr>
              <a:lnSpc>
                <a:spcPct val="110000"/>
              </a:lnSpc>
            </a:pPr>
            <a:r>
              <a:rPr lang="en-GB" sz="2000" b="1">
                <a:solidFill>
                  <a:schemeClr val="bg1"/>
                </a:solidFill>
                <a:latin typeface="Verdana" charset="0"/>
              </a:rPr>
              <a:t/>
            </a:r>
            <a:br>
              <a:rPr lang="en-GB" sz="2000" b="1">
                <a:solidFill>
                  <a:schemeClr val="bg1"/>
                </a:solidFill>
                <a:latin typeface="Verdana" charset="0"/>
              </a:rPr>
            </a:br>
            <a:endParaRPr lang="en-GB" sz="2400" b="1">
              <a:solidFill>
                <a:schemeClr val="bg1"/>
              </a:solidFill>
              <a:latin typeface="Verdana"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Διαγωνισμός </a:t>
            </a:r>
            <a:r>
              <a:rPr lang="en-US" dirty="0" smtClean="0"/>
              <a:t>CANSAT</a:t>
            </a:r>
            <a:endParaRPr lang="el-GR" dirty="0"/>
          </a:p>
        </p:txBody>
      </p:sp>
      <p:sp>
        <p:nvSpPr>
          <p:cNvPr id="4" name="Text Box 8"/>
          <p:cNvSpPr txBox="1">
            <a:spLocks noChangeArrowheads="1"/>
          </p:cNvSpPr>
          <p:nvPr/>
        </p:nvSpPr>
        <p:spPr bwMode="auto">
          <a:xfrm>
            <a:off x="239126" y="3634094"/>
            <a:ext cx="5560425" cy="235449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l-GR" sz="1400" b="1" dirty="0" smtClean="0">
                <a:solidFill>
                  <a:srgbClr val="00B0F0"/>
                </a:solidFill>
                <a:cs typeface="Arial" pitchFamily="34" charset="0"/>
              </a:rPr>
              <a:t>Νικητές </a:t>
            </a:r>
            <a:r>
              <a:rPr lang="en-US" sz="1400" b="1" dirty="0" smtClean="0">
                <a:solidFill>
                  <a:srgbClr val="00B0F0"/>
                </a:solidFill>
                <a:cs typeface="Arial" pitchFamily="34" charset="0"/>
              </a:rPr>
              <a:t>CANSAT 2013</a:t>
            </a:r>
            <a:endParaRPr lang="en-US" sz="1400" b="1" dirty="0">
              <a:solidFill>
                <a:srgbClr val="00B0F0"/>
              </a:solidFill>
              <a:cs typeface="Arial" pitchFamily="34" charset="0"/>
            </a:endParaRPr>
          </a:p>
          <a:p>
            <a:pPr eaLnBrk="1" hangingPunct="1">
              <a:lnSpc>
                <a:spcPct val="150000"/>
              </a:lnSpc>
              <a:buFont typeface="Arial" pitchFamily="34" charset="0"/>
              <a:buChar char="•"/>
              <a:defRPr/>
            </a:pPr>
            <a:r>
              <a:rPr lang="el-GR" sz="1400" dirty="0" smtClean="0">
                <a:solidFill>
                  <a:schemeClr val="bg1"/>
                </a:solidFill>
                <a:cs typeface="Arial" pitchFamily="34" charset="0"/>
              </a:rPr>
              <a:t> Στην κατηγορία Π</a:t>
            </a:r>
            <a:r>
              <a:rPr lang="el-GR" sz="1400" i="1" dirty="0" smtClean="0">
                <a:solidFill>
                  <a:schemeClr val="bg1"/>
                </a:solidFill>
                <a:cs typeface="Arial" pitchFamily="34" charset="0"/>
              </a:rPr>
              <a:t>ροχωρημένοι</a:t>
            </a:r>
            <a:r>
              <a:rPr lang="el-GR" sz="1400" dirty="0" smtClean="0">
                <a:solidFill>
                  <a:schemeClr val="bg1"/>
                </a:solidFill>
                <a:cs typeface="Arial" pitchFamily="34" charset="0"/>
              </a:rPr>
              <a:t>:</a:t>
            </a:r>
            <a:r>
              <a:rPr lang="el-GR" sz="1400" i="1" dirty="0" smtClean="0">
                <a:solidFill>
                  <a:schemeClr val="bg1"/>
                </a:solidFill>
                <a:cs typeface="Arial" pitchFamily="34" charset="0"/>
              </a:rPr>
              <a:t> </a:t>
            </a:r>
            <a:r>
              <a:rPr lang="el-GR" sz="1400" dirty="0" smtClean="0">
                <a:solidFill>
                  <a:schemeClr val="bg1"/>
                </a:solidFill>
                <a:cs typeface="Arial" pitchFamily="34" charset="0"/>
              </a:rPr>
              <a:t>Το δεύτερο βραβείο έλαβε η ομάδα Αρίσταρχος από την Ελλάδα</a:t>
            </a:r>
            <a:r>
              <a:rPr lang="en-US" sz="1400" dirty="0" smtClean="0">
                <a:solidFill>
                  <a:schemeClr val="bg1"/>
                </a:solidFill>
                <a:cs typeface="Arial" pitchFamily="34" charset="0"/>
              </a:rPr>
              <a:t> (</a:t>
            </a:r>
            <a:r>
              <a:rPr lang="el-GR" sz="1400" dirty="0" smtClean="0">
                <a:solidFill>
                  <a:schemeClr val="bg1"/>
                </a:solidFill>
                <a:cs typeface="Arial" pitchFamily="34" charset="0"/>
              </a:rPr>
              <a:t>3ο Λυκείου Μυτιλήνης</a:t>
            </a:r>
            <a:r>
              <a:rPr lang="en-US" sz="1400" dirty="0" smtClean="0">
                <a:solidFill>
                  <a:schemeClr val="bg1"/>
                </a:solidFill>
                <a:cs typeface="Arial" pitchFamily="34" charset="0"/>
              </a:rPr>
              <a:t>)</a:t>
            </a:r>
          </a:p>
          <a:p>
            <a:pPr eaLnBrk="1" hangingPunct="1">
              <a:lnSpc>
                <a:spcPct val="150000"/>
              </a:lnSpc>
              <a:buFont typeface="Arial" pitchFamily="34" charset="0"/>
              <a:buChar char="•"/>
              <a:defRPr/>
            </a:pPr>
            <a:r>
              <a:rPr lang="en-US" sz="1400" dirty="0" smtClean="0">
                <a:solidFill>
                  <a:schemeClr val="bg1"/>
                </a:solidFill>
                <a:cs typeface="Arial" pitchFamily="34" charset="0"/>
              </a:rPr>
              <a:t> </a:t>
            </a:r>
            <a:r>
              <a:rPr lang="el-GR" sz="1400" dirty="0" smtClean="0">
                <a:solidFill>
                  <a:schemeClr val="bg1"/>
                </a:solidFill>
                <a:cs typeface="Arial" pitchFamily="34" charset="0"/>
              </a:rPr>
              <a:t>Στην κατηγορία </a:t>
            </a:r>
            <a:r>
              <a:rPr lang="el-GR" sz="1400" i="1" dirty="0" smtClean="0">
                <a:solidFill>
                  <a:schemeClr val="bg1"/>
                </a:solidFill>
                <a:cs typeface="Arial" pitchFamily="34" charset="0"/>
              </a:rPr>
              <a:t>Αρχάριοι</a:t>
            </a:r>
            <a:r>
              <a:rPr lang="el-GR" sz="1400" dirty="0" smtClean="0">
                <a:solidFill>
                  <a:schemeClr val="bg1"/>
                </a:solidFill>
                <a:cs typeface="Arial" pitchFamily="34" charset="0"/>
              </a:rPr>
              <a:t>: Απέσπασε έπαινο η ομάδα </a:t>
            </a:r>
            <a:r>
              <a:rPr lang="el-GR" sz="1400" dirty="0" err="1" smtClean="0">
                <a:solidFill>
                  <a:schemeClr val="bg1"/>
                </a:solidFill>
                <a:cs typeface="Arial" pitchFamily="34" charset="0"/>
              </a:rPr>
              <a:t>ViannoSat</a:t>
            </a:r>
            <a:r>
              <a:rPr lang="el-GR" sz="1400" dirty="0" smtClean="0">
                <a:solidFill>
                  <a:schemeClr val="bg1"/>
                </a:solidFill>
                <a:cs typeface="Arial" pitchFamily="34" charset="0"/>
              </a:rPr>
              <a:t> από το Λύκειο Βιάννου από την Κρήτη ως η μικρότερη ομάδα που έλαβε ποτέ μέρος στο διαγωνισμό και κατόρθωσε επιτυχημένη εκτόξευση και ολοκλήρωση αποστολής της</a:t>
            </a:r>
            <a:endParaRPr lang="en-US" sz="1400" dirty="0" smtClean="0">
              <a:solidFill>
                <a:schemeClr val="bg1"/>
              </a:solidFill>
              <a:cs typeface="Arial" pitchFamily="34" charset="0"/>
            </a:endParaRPr>
          </a:p>
        </p:txBody>
      </p:sp>
      <p:pic>
        <p:nvPicPr>
          <p:cNvPr id="5" name="Picture 4" descr="Diagonismhos_CanSat_2014_-_Ellenikhe_symmetochhe_medium.jpg"/>
          <p:cNvPicPr>
            <a:picLocks noChangeAspect="1"/>
          </p:cNvPicPr>
          <p:nvPr/>
        </p:nvPicPr>
        <p:blipFill>
          <a:blip r:embed="rId2" cstate="print"/>
          <a:stretch>
            <a:fillRect/>
          </a:stretch>
        </p:blipFill>
        <p:spPr>
          <a:xfrm>
            <a:off x="6026932" y="1519580"/>
            <a:ext cx="2647383" cy="1987707"/>
          </a:xfrm>
          <a:prstGeom prst="rect">
            <a:avLst/>
          </a:prstGeom>
        </p:spPr>
      </p:pic>
      <p:sp>
        <p:nvSpPr>
          <p:cNvPr id="7" name="Text Box 8"/>
          <p:cNvSpPr txBox="1">
            <a:spLocks noChangeArrowheads="1"/>
          </p:cNvSpPr>
          <p:nvPr/>
        </p:nvSpPr>
        <p:spPr bwMode="auto">
          <a:xfrm>
            <a:off x="228688" y="1306340"/>
            <a:ext cx="5560425" cy="235449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l-GR" sz="1400" b="1" dirty="0" smtClean="0">
                <a:solidFill>
                  <a:srgbClr val="00B0F0"/>
                </a:solidFill>
                <a:latin typeface="+mn-lt"/>
                <a:cs typeface="Calibri" pitchFamily="34" charset="0"/>
              </a:rPr>
              <a:t>Τι είναι;</a:t>
            </a:r>
            <a:endParaRPr lang="en-US" sz="1400" b="1" dirty="0">
              <a:solidFill>
                <a:srgbClr val="00B0F0"/>
              </a:solidFill>
              <a:latin typeface="+mn-lt"/>
              <a:cs typeface="Calibri" pitchFamily="34" charset="0"/>
            </a:endParaRPr>
          </a:p>
          <a:p>
            <a:pPr eaLnBrk="1" hangingPunct="1">
              <a:lnSpc>
                <a:spcPct val="150000"/>
              </a:lnSpc>
              <a:defRPr/>
            </a:pPr>
            <a:r>
              <a:rPr lang="el-GR" sz="1400" dirty="0" smtClean="0">
                <a:solidFill>
                  <a:schemeClr val="bg1"/>
                </a:solidFill>
                <a:cs typeface="Calibri" pitchFamily="34" charset="0"/>
              </a:rPr>
              <a:t>Ένας </a:t>
            </a:r>
            <a:r>
              <a:rPr lang="el-GR" sz="1400" dirty="0" err="1" smtClean="0">
                <a:solidFill>
                  <a:schemeClr val="bg1"/>
                </a:solidFill>
                <a:cs typeface="Calibri" pitchFamily="34" charset="0"/>
              </a:rPr>
              <a:t>CanSat</a:t>
            </a:r>
            <a:r>
              <a:rPr lang="el-GR" sz="1400" dirty="0" smtClean="0">
                <a:solidFill>
                  <a:schemeClr val="bg1"/>
                </a:solidFill>
                <a:cs typeface="Calibri" pitchFamily="34" charset="0"/>
              </a:rPr>
              <a:t> είναι η προσομοίωση ενός πραγματικού δορυφόρου, κατασκευασμένος εντός του όγκου και του σχήματος ενός κουτιού αναψυκτικού. Η πρόκληση για τους μαθητές είναι να χωρέσουν όλα τα σημαντικά υποσυστήματα που υπάρχουν σε έναν δορυφόρο, όπως η ισχύς και οι επικοινωνίες, μέσα στο μικροσκοπικό κουτάκι. Περισσότερες πληροφορίες: </a:t>
            </a:r>
            <a:r>
              <a:rPr lang="en-GB" sz="1400" dirty="0" smtClean="0">
                <a:solidFill>
                  <a:schemeClr val="bg1"/>
                </a:solidFill>
                <a:cs typeface="Calibri" pitchFamily="34" charset="0"/>
              </a:rPr>
              <a:t>: www.cansat.eu/</a:t>
            </a:r>
            <a:endParaRPr lang="en-US" sz="1400" dirty="0" smtClean="0">
              <a:solidFill>
                <a:schemeClr val="bg1"/>
              </a:solidFill>
              <a:latin typeface="+mn-lt"/>
              <a:cs typeface="Calibri" pitchFamily="34" charset="0"/>
            </a:endParaRPr>
          </a:p>
        </p:txBody>
      </p:sp>
      <p:sp>
        <p:nvSpPr>
          <p:cNvPr id="8" name="Text Box 8"/>
          <p:cNvSpPr txBox="1">
            <a:spLocks noChangeArrowheads="1"/>
          </p:cNvSpPr>
          <p:nvPr/>
        </p:nvSpPr>
        <p:spPr bwMode="auto">
          <a:xfrm>
            <a:off x="216162" y="6066230"/>
            <a:ext cx="5560425" cy="73866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n-US" sz="1400" b="1" dirty="0" smtClean="0">
                <a:solidFill>
                  <a:srgbClr val="00B0F0"/>
                </a:solidFill>
                <a:cs typeface="Arial" pitchFamily="34" charset="0"/>
              </a:rPr>
              <a:t>CANSAT 201</a:t>
            </a:r>
            <a:r>
              <a:rPr lang="el-GR" sz="1400" b="1" dirty="0" smtClean="0">
                <a:solidFill>
                  <a:srgbClr val="00B0F0"/>
                </a:solidFill>
                <a:cs typeface="Arial" pitchFamily="34" charset="0"/>
              </a:rPr>
              <a:t>4</a:t>
            </a:r>
          </a:p>
          <a:p>
            <a:pPr eaLnBrk="1" hangingPunct="1">
              <a:lnSpc>
                <a:spcPct val="150000"/>
              </a:lnSpc>
              <a:defRPr/>
            </a:pPr>
            <a:r>
              <a:rPr lang="el-GR" sz="1400" dirty="0" smtClean="0">
                <a:solidFill>
                  <a:schemeClr val="bg1"/>
                </a:solidFill>
                <a:cs typeface="Arial" pitchFamily="34" charset="0"/>
              </a:rPr>
              <a:t>Προθεσμία υποβολής μέχρι Κυριακή 7 Δεκεμβρίου</a:t>
            </a:r>
            <a:endParaRPr lang="en-US" sz="1400" dirty="0">
              <a:solidFill>
                <a:schemeClr val="bg1"/>
              </a:solidFill>
              <a:cs typeface="Arial" pitchFamily="34" charset="0"/>
            </a:endParaRPr>
          </a:p>
        </p:txBody>
      </p:sp>
      <p:pic>
        <p:nvPicPr>
          <p:cNvPr id="9" name="Picture 8" descr="The_2014_Cansat_teams_large.jpg"/>
          <p:cNvPicPr>
            <a:picLocks noChangeAspect="1"/>
          </p:cNvPicPr>
          <p:nvPr/>
        </p:nvPicPr>
        <p:blipFill>
          <a:blip r:embed="rId3" cstate="print"/>
          <a:stretch>
            <a:fillRect/>
          </a:stretch>
        </p:blipFill>
        <p:spPr>
          <a:xfrm>
            <a:off x="5969000" y="4104118"/>
            <a:ext cx="3175000" cy="238252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3"/>
          <p:cNvSpPr>
            <a:spLocks noChangeArrowheads="1"/>
          </p:cNvSpPr>
          <p:nvPr/>
        </p:nvSpPr>
        <p:spPr bwMode="auto">
          <a:xfrm>
            <a:off x="-28575" y="3428999"/>
            <a:ext cx="9144000" cy="12541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Title 13"/>
          <p:cNvSpPr>
            <a:spLocks noGrp="1"/>
          </p:cNvSpPr>
          <p:nvPr>
            <p:ph type="title"/>
          </p:nvPr>
        </p:nvSpPr>
        <p:spPr/>
        <p:txBody>
          <a:bodyPr/>
          <a:lstStyle/>
          <a:p>
            <a:r>
              <a:rPr lang="el-GR" sz="2400" dirty="0" smtClean="0">
                <a:latin typeface="Verdana" charset="0"/>
              </a:rPr>
              <a:t>Και Συνεχίζουμε</a:t>
            </a:r>
            <a:r>
              <a:rPr lang="el-GR" sz="2400" dirty="0" smtClean="0">
                <a:latin typeface="Verdana" charset="0"/>
              </a:rPr>
              <a:t>…</a:t>
            </a:r>
            <a:endParaRPr lang="el-GR" dirty="0"/>
          </a:p>
        </p:txBody>
      </p:sp>
      <p:sp>
        <p:nvSpPr>
          <p:cNvPr id="15" name="Content Placeholder 14"/>
          <p:cNvSpPr>
            <a:spLocks noGrp="1"/>
          </p:cNvSpPr>
          <p:nvPr>
            <p:ph idx="1"/>
          </p:nvPr>
        </p:nvSpPr>
        <p:spPr/>
        <p:txBody>
          <a:bodyPr/>
          <a:lstStyle/>
          <a:p>
            <a:r>
              <a:rPr lang="en-GB" dirty="0" smtClean="0">
                <a:solidFill>
                  <a:schemeClr val="bg1"/>
                </a:solidFill>
              </a:rPr>
              <a:t>http://www.esa.int/Education</a:t>
            </a:r>
            <a:endParaRPr lang="el-GR" dirty="0">
              <a:solidFill>
                <a:schemeClr val="bg1"/>
              </a:solidFill>
            </a:endParaRPr>
          </a:p>
        </p:txBody>
      </p:sp>
      <p:pic>
        <p:nvPicPr>
          <p:cNvPr id="17" name="Picture 16" descr="Capture.JPG"/>
          <p:cNvPicPr>
            <a:picLocks noChangeAspect="1"/>
          </p:cNvPicPr>
          <p:nvPr/>
        </p:nvPicPr>
        <p:blipFill>
          <a:blip r:embed="rId3" cstate="print"/>
          <a:stretch>
            <a:fillRect/>
          </a:stretch>
        </p:blipFill>
        <p:spPr>
          <a:xfrm>
            <a:off x="1440494" y="1954250"/>
            <a:ext cx="6563637" cy="47426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p:cNvGrpSpPr/>
          <p:nvPr/>
        </p:nvGrpSpPr>
        <p:grpSpPr>
          <a:xfrm>
            <a:off x="0" y="0"/>
            <a:ext cx="9144000" cy="6565900"/>
            <a:chOff x="0" y="404813"/>
            <a:chExt cx="9144000" cy="6565900"/>
          </a:xfrm>
        </p:grpSpPr>
        <p:sp>
          <p:nvSpPr>
            <p:cNvPr id="17409" name="Rectangle 3"/>
            <p:cNvSpPr>
              <a:spLocks noChangeArrowheads="1"/>
            </p:cNvSpPr>
            <p:nvPr/>
          </p:nvSpPr>
          <p:spPr bwMode="auto">
            <a:xfrm>
              <a:off x="900113" y="2276475"/>
              <a:ext cx="7620000" cy="311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7800" indent="-177800">
                <a:lnSpc>
                  <a:spcPct val="130000"/>
                </a:lnSpc>
                <a:spcBef>
                  <a:spcPct val="20000"/>
                </a:spcBef>
              </a:pPr>
              <a:endParaRPr lang="en-US" sz="1600" b="1">
                <a:solidFill>
                  <a:schemeClr val="bg1"/>
                </a:solidFill>
                <a:latin typeface="Verdana" charset="0"/>
              </a:endParaRPr>
            </a:p>
            <a:p>
              <a:pPr marL="177800" indent="-177800">
                <a:lnSpc>
                  <a:spcPct val="99000"/>
                </a:lnSpc>
                <a:spcBef>
                  <a:spcPct val="20000"/>
                </a:spcBef>
              </a:pPr>
              <a:endParaRPr lang="en-US" sz="1600" b="1">
                <a:solidFill>
                  <a:schemeClr val="bg1"/>
                </a:solidFill>
                <a:latin typeface="Verdana" charset="0"/>
              </a:endParaRPr>
            </a:p>
            <a:p>
              <a:pPr marL="177800" indent="-177800">
                <a:lnSpc>
                  <a:spcPct val="99000"/>
                </a:lnSpc>
                <a:spcBef>
                  <a:spcPct val="20000"/>
                </a:spcBef>
              </a:pPr>
              <a:endParaRPr lang="en-US" b="1">
                <a:solidFill>
                  <a:schemeClr val="bg1"/>
                </a:solidFill>
                <a:latin typeface="Verdana" charset="0"/>
              </a:endParaRPr>
            </a:p>
            <a:p>
              <a:pPr marL="177800" indent="-177800">
                <a:lnSpc>
                  <a:spcPct val="99000"/>
                </a:lnSpc>
                <a:spcBef>
                  <a:spcPct val="20000"/>
                </a:spcBef>
              </a:pPr>
              <a:endParaRPr lang="en-US" b="1">
                <a:solidFill>
                  <a:schemeClr val="bg1"/>
                </a:solidFill>
                <a:latin typeface="Verdana" charset="0"/>
              </a:endParaRPr>
            </a:p>
            <a:p>
              <a:pPr marL="177800" indent="-177800">
                <a:lnSpc>
                  <a:spcPct val="99000"/>
                </a:lnSpc>
                <a:spcBef>
                  <a:spcPct val="20000"/>
                </a:spcBef>
              </a:pPr>
              <a:endParaRPr lang="en-US" b="1">
                <a:solidFill>
                  <a:schemeClr val="bg1"/>
                </a:solidFill>
                <a:latin typeface="Verdana" charset="0"/>
              </a:endParaRPr>
            </a:p>
            <a:p>
              <a:pPr marL="177800" indent="-177800">
                <a:lnSpc>
                  <a:spcPct val="99000"/>
                </a:lnSpc>
                <a:spcBef>
                  <a:spcPct val="20000"/>
                </a:spcBef>
              </a:pPr>
              <a:endParaRPr lang="en-US" sz="1600" b="1">
                <a:solidFill>
                  <a:schemeClr val="bg1"/>
                </a:solidFill>
                <a:latin typeface="Verdana" charset="0"/>
              </a:endParaRPr>
            </a:p>
            <a:p>
              <a:pPr marL="177800" indent="-177800">
                <a:lnSpc>
                  <a:spcPct val="99000"/>
                </a:lnSpc>
                <a:spcBef>
                  <a:spcPct val="20000"/>
                </a:spcBef>
                <a:buFontTx/>
                <a:buChar char="•"/>
              </a:pPr>
              <a:endParaRPr lang="en-US" sz="1600" b="1">
                <a:solidFill>
                  <a:schemeClr val="bg1"/>
                </a:solidFill>
                <a:latin typeface="Verdana" charset="0"/>
              </a:endParaRPr>
            </a:p>
            <a:p>
              <a:pPr marL="177800" indent="-177800">
                <a:lnSpc>
                  <a:spcPts val="2500"/>
                </a:lnSpc>
                <a:spcBef>
                  <a:spcPct val="20000"/>
                </a:spcBef>
                <a:buFont typeface="Arial" charset="0"/>
                <a:buNone/>
              </a:pPr>
              <a:endParaRPr lang="en-US" sz="1600" b="1">
                <a:solidFill>
                  <a:schemeClr val="bg1"/>
                </a:solidFill>
                <a:latin typeface="Verdana" charset="0"/>
              </a:endParaRPr>
            </a:p>
            <a:p>
              <a:pPr marL="177800" indent="-177800"/>
              <a:endParaRPr lang="en-US" b="1">
                <a:solidFill>
                  <a:schemeClr val="bg1"/>
                </a:solidFill>
                <a:latin typeface="Verdana" charset="0"/>
              </a:endParaRPr>
            </a:p>
            <a:p>
              <a:pPr marL="177800" indent="-177800">
                <a:lnSpc>
                  <a:spcPts val="2500"/>
                </a:lnSpc>
                <a:spcBef>
                  <a:spcPct val="20000"/>
                </a:spcBef>
                <a:buFont typeface="Arial" charset="0"/>
                <a:buNone/>
              </a:pPr>
              <a:endParaRPr lang="en-US" b="1">
                <a:solidFill>
                  <a:schemeClr val="bg1"/>
                </a:solidFill>
                <a:latin typeface="Verdana" charset="0"/>
              </a:endParaRPr>
            </a:p>
            <a:p>
              <a:pPr marL="177800" indent="-177800">
                <a:lnSpc>
                  <a:spcPct val="99000"/>
                </a:lnSpc>
                <a:spcBef>
                  <a:spcPct val="20000"/>
                </a:spcBef>
                <a:buFontTx/>
                <a:buChar char="•"/>
              </a:pPr>
              <a:endParaRPr lang="en-GB" sz="1600" b="1">
                <a:solidFill>
                  <a:schemeClr val="bg1"/>
                </a:solidFill>
                <a:latin typeface="Verdana" charset="0"/>
              </a:endParaRPr>
            </a:p>
          </p:txBody>
        </p:sp>
        <p:sp>
          <p:nvSpPr>
            <p:cNvPr id="6147" name="Rectangle 6"/>
            <p:cNvSpPr>
              <a:spLocks noChangeArrowheads="1"/>
            </p:cNvSpPr>
            <p:nvPr/>
          </p:nvSpPr>
          <p:spPr bwMode="auto">
            <a:xfrm>
              <a:off x="4424363" y="3262313"/>
              <a:ext cx="295275"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9000"/>
                </a:lnSpc>
                <a:spcBef>
                  <a:spcPct val="20000"/>
                </a:spcBef>
                <a:buFontTx/>
                <a:buChar char="•"/>
                <a:defRPr/>
              </a:pPr>
              <a:endParaRPr lang="en-US" sz="1600" b="1">
                <a:latin typeface="Verdana" charset="0"/>
              </a:endParaRPr>
            </a:p>
          </p:txBody>
        </p:sp>
        <p:sp>
          <p:nvSpPr>
            <p:cNvPr id="6148" name="Rectangle 7"/>
            <p:cNvSpPr>
              <a:spLocks noChangeArrowheads="1"/>
            </p:cNvSpPr>
            <p:nvPr/>
          </p:nvSpPr>
          <p:spPr bwMode="auto">
            <a:xfrm>
              <a:off x="4424363" y="3262313"/>
              <a:ext cx="295275"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9000"/>
                </a:lnSpc>
                <a:spcBef>
                  <a:spcPct val="20000"/>
                </a:spcBef>
                <a:buFontTx/>
                <a:buChar char="•"/>
                <a:defRPr/>
              </a:pPr>
              <a:endParaRPr lang="en-US" sz="1600" b="1">
                <a:latin typeface="Verdana" charset="0"/>
              </a:endParaRPr>
            </a:p>
          </p:txBody>
        </p:sp>
        <p:pic>
          <p:nvPicPr>
            <p:cNvPr id="17412" name="Picture 2"/>
            <p:cNvPicPr>
              <a:picLocks noChangeAspect="1"/>
            </p:cNvPicPr>
            <p:nvPr/>
          </p:nvPicPr>
          <p:blipFill>
            <a:blip r:embed="rId3" cstate="email">
              <a:extLst>
                <a:ext uri="{28A0092B-C50C-407E-A947-70E740481C1C}">
                  <a14:useLocalDpi xmlns:a14="http://schemas.microsoft.com/office/drawing/2010/main" xmlns="" val="0"/>
                </a:ext>
              </a:extLst>
            </a:blip>
            <a:srcRect b="-2075"/>
            <a:stretch>
              <a:fillRect/>
            </a:stretch>
          </p:blipFill>
          <p:spPr bwMode="auto">
            <a:xfrm>
              <a:off x="0" y="1192213"/>
              <a:ext cx="9144000" cy="577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5887158" y="1860868"/>
              <a:ext cx="3062287" cy="2632003"/>
            </a:xfrm>
            <a:prstGeom prst="rect">
              <a:avLst/>
            </a:prstGeom>
            <a:ln>
              <a:solidFill>
                <a:schemeClr val="bg1"/>
              </a:solidFill>
            </a:ln>
          </p:spPr>
          <p:txBody>
            <a:bodyPr>
              <a:spAutoFit/>
            </a:bodyPr>
            <a:lstStyle/>
            <a:p>
              <a:pPr algn="r">
                <a:lnSpc>
                  <a:spcPct val="150000"/>
                </a:lnSpc>
                <a:defRPr/>
              </a:pPr>
              <a:r>
                <a:rPr lang="el-GR" sz="1600" b="1" dirty="0" smtClean="0">
                  <a:solidFill>
                    <a:schemeClr val="bg1"/>
                  </a:solidFill>
                  <a:effectLst>
                    <a:outerShdw blurRad="38100" dist="38100" dir="2700000" algn="tl">
                      <a:srgbClr val="000000">
                        <a:alpha val="43137"/>
                      </a:srgbClr>
                    </a:outerShdw>
                  </a:effectLst>
                  <a:latin typeface="Arial" pitchFamily="34" charset="0"/>
                  <a:ea typeface="MS PGothic" pitchFamily="34" charset="-128"/>
                  <a:cs typeface="+mn-cs"/>
                </a:rPr>
                <a:t>Εκπαιδευτικός στόχος του </a:t>
              </a:r>
              <a:r>
                <a:rPr lang="en-US" sz="1600" b="1" dirty="0" smtClean="0">
                  <a:solidFill>
                    <a:schemeClr val="bg1"/>
                  </a:solidFill>
                  <a:effectLst>
                    <a:outerShdw blurRad="38100" dist="38100" dir="2700000" algn="tl">
                      <a:srgbClr val="000000">
                        <a:alpha val="43137"/>
                      </a:srgbClr>
                    </a:outerShdw>
                  </a:effectLst>
                  <a:latin typeface="Arial" pitchFamily="34" charset="0"/>
                  <a:ea typeface="MS PGothic" pitchFamily="34" charset="-128"/>
                  <a:cs typeface="+mn-cs"/>
                </a:rPr>
                <a:t>ESA ISS: </a:t>
              </a:r>
              <a:r>
                <a:rPr lang="el-GR" sz="1600" dirty="0" smtClean="0">
                  <a:solidFill>
                    <a:schemeClr val="bg1"/>
                  </a:solidFill>
                  <a:effectLst>
                    <a:outerShdw blurRad="38100" dist="38100" dir="2700000" algn="tl">
                      <a:srgbClr val="000000">
                        <a:alpha val="43137"/>
                      </a:srgbClr>
                    </a:outerShdw>
                  </a:effectLst>
                  <a:latin typeface="Arial" pitchFamily="34" charset="0"/>
                  <a:ea typeface="MS PGothic" pitchFamily="34" charset="-128"/>
                  <a:cs typeface="+mn-cs"/>
                </a:rPr>
                <a:t>Αύξηση, μέσω της εκπαίδευσης, του ενδιαφέροντος και της ευαισθητοποίησης για τις «επανδρωμένες» πτήσεις στο διάστημα</a:t>
              </a:r>
              <a:endParaRPr lang="en-GB" sz="1600" dirty="0">
                <a:solidFill>
                  <a:schemeClr val="bg1"/>
                </a:solidFill>
                <a:effectLst>
                  <a:outerShdw blurRad="38100" dist="38100" dir="2700000" algn="tl">
                    <a:srgbClr val="000000">
                      <a:alpha val="43137"/>
                    </a:srgbClr>
                  </a:outerShdw>
                </a:effectLst>
                <a:latin typeface="Arial" pitchFamily="34" charset="0"/>
                <a:ea typeface="MS PGothic" pitchFamily="34" charset="-128"/>
                <a:cs typeface="+mn-cs"/>
              </a:endParaRPr>
            </a:p>
          </p:txBody>
        </p:sp>
        <p:sp>
          <p:nvSpPr>
            <p:cNvPr id="17414" name="Rectangle 6"/>
            <p:cNvSpPr>
              <a:spLocks noChangeArrowheads="1"/>
            </p:cNvSpPr>
            <p:nvPr/>
          </p:nvSpPr>
          <p:spPr bwMode="auto">
            <a:xfrm>
              <a:off x="152400" y="1160931"/>
              <a:ext cx="2928938" cy="1938992"/>
            </a:xfrm>
            <a:prstGeom prst="rect">
              <a:avLst/>
            </a:prstGeom>
            <a:solidFill>
              <a:srgbClr val="000000">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lnSpc>
                  <a:spcPct val="150000"/>
                </a:lnSpc>
                <a:tabLst>
                  <a:tab pos="228600" algn="l"/>
                </a:tabLst>
              </a:pPr>
              <a:r>
                <a:rPr lang="el-GR" sz="1600" dirty="0" smtClean="0">
                  <a:solidFill>
                    <a:schemeClr val="bg1"/>
                  </a:solidFill>
                </a:rPr>
                <a:t>Αύξηση της εκτίμησης και της κατανόησης για τα οφέλη, τις προκλήσεις και τη σημασία του διαστήματος για την Ευρώπη</a:t>
              </a:r>
              <a:endParaRPr lang="en-US" sz="1600" dirty="0">
                <a:solidFill>
                  <a:schemeClr val="bg1"/>
                </a:solidFill>
              </a:endParaRPr>
            </a:p>
          </p:txBody>
        </p:sp>
        <p:sp>
          <p:nvSpPr>
            <p:cNvPr id="8" name="Rectangle 7"/>
            <p:cNvSpPr/>
            <p:nvPr/>
          </p:nvSpPr>
          <p:spPr>
            <a:xfrm>
              <a:off x="468313" y="404813"/>
              <a:ext cx="2608406" cy="461665"/>
            </a:xfrm>
            <a:prstGeom prst="rect">
              <a:avLst/>
            </a:prstGeom>
          </p:spPr>
          <p:txBody>
            <a:bodyPr wrap="none">
              <a:spAutoFit/>
            </a:bodyPr>
            <a:lstStyle/>
            <a:p>
              <a:pPr>
                <a:defRPr/>
              </a:pPr>
              <a:r>
                <a:rPr lang="el-GR" sz="2400" b="1" dirty="0" smtClean="0">
                  <a:solidFill>
                    <a:schemeClr val="bg1"/>
                  </a:solidFill>
                  <a:latin typeface="+mj-lt"/>
                  <a:ea typeface="ＭＳ Ｐゴシック" pitchFamily="34" charset="-128"/>
                  <a:cs typeface="+mn-cs"/>
                </a:rPr>
                <a:t>Γενικοί στόχοι</a:t>
              </a:r>
              <a:endParaRPr lang="en-US" sz="2400" b="1" dirty="0">
                <a:solidFill>
                  <a:schemeClr val="bg1"/>
                </a:solidFill>
                <a:latin typeface="+mj-lt"/>
                <a:ea typeface="ＭＳ Ｐゴシック" pitchFamily="34" charset="-128"/>
                <a:cs typeface="+mn-cs"/>
              </a:endParaRPr>
            </a:p>
          </p:txBody>
        </p:sp>
        <p:sp>
          <p:nvSpPr>
            <p:cNvPr id="17416" name="Rectangle 4"/>
            <p:cNvSpPr>
              <a:spLocks noChangeArrowheads="1"/>
            </p:cNvSpPr>
            <p:nvPr/>
          </p:nvSpPr>
          <p:spPr bwMode="auto">
            <a:xfrm>
              <a:off x="1403350" y="5229225"/>
              <a:ext cx="3744913" cy="785343"/>
            </a:xfrm>
            <a:prstGeom prst="rect">
              <a:avLst/>
            </a:prstGeom>
            <a:solidFill>
              <a:srgbClr val="000000">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el-GR" sz="1600" dirty="0" smtClean="0">
                  <a:solidFill>
                    <a:schemeClr val="bg1"/>
                  </a:solidFill>
                </a:rPr>
                <a:t>Αύξηση του ενδιαφέροντος των νέων για τις </a:t>
              </a:r>
              <a:r>
                <a:rPr lang="en-US" sz="1600" dirty="0" smtClean="0">
                  <a:solidFill>
                    <a:schemeClr val="bg1"/>
                  </a:solidFill>
                </a:rPr>
                <a:t>STEM</a:t>
              </a:r>
              <a:endParaRPr lang="en-GB" sz="1600" dirty="0">
                <a:solidFill>
                  <a:schemeClr val="bg1"/>
                </a:solidFill>
              </a:endParaRPr>
            </a:p>
          </p:txBody>
        </p:sp>
        <p:sp>
          <p:nvSpPr>
            <p:cNvPr id="6" name="Isosceles Triangle 5"/>
            <p:cNvSpPr/>
            <p:nvPr/>
          </p:nvSpPr>
          <p:spPr>
            <a:xfrm>
              <a:off x="1403350" y="4743450"/>
              <a:ext cx="3744913" cy="485775"/>
            </a:xfrm>
            <a:prstGeom prst="triangle">
              <a:avLst>
                <a:gd name="adj" fmla="val 48737"/>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Isosceles Triangle 12"/>
            <p:cNvSpPr/>
            <p:nvPr/>
          </p:nvSpPr>
          <p:spPr>
            <a:xfrm rot="16200000">
              <a:off x="5586413" y="1419225"/>
              <a:ext cx="2868612" cy="345598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56" name="Picture 1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57863" y="4587900"/>
              <a:ext cx="3386137" cy="2255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8313" y="404813"/>
            <a:ext cx="8351837" cy="6045200"/>
            <a:chOff x="468313" y="404813"/>
            <a:chExt cx="8351837" cy="6045200"/>
          </a:xfrm>
        </p:grpSpPr>
        <p:pic>
          <p:nvPicPr>
            <p:cNvPr id="7170" name="Picture 5"/>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9438" y="3768725"/>
              <a:ext cx="3576637" cy="268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1"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59388" y="1331913"/>
              <a:ext cx="3559175"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9459" name="Picture 10"/>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9438" y="1338263"/>
              <a:ext cx="3560762" cy="237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p:nvSpPr>
          <p:spPr>
            <a:xfrm>
              <a:off x="468313" y="404813"/>
              <a:ext cx="4047903" cy="461665"/>
            </a:xfrm>
            <a:prstGeom prst="rect">
              <a:avLst/>
            </a:prstGeom>
          </p:spPr>
          <p:txBody>
            <a:bodyPr wrap="none">
              <a:spAutoFit/>
            </a:bodyPr>
            <a:lstStyle/>
            <a:p>
              <a:pPr>
                <a:defRPr/>
              </a:pPr>
              <a:r>
                <a:rPr lang="el-GR" sz="2400" b="1" dirty="0" smtClean="0">
                  <a:solidFill>
                    <a:schemeClr val="bg1"/>
                  </a:solidFill>
                  <a:latin typeface="+mj-lt"/>
                  <a:ea typeface="ＭＳ Ｐゴシック" pitchFamily="34" charset="-128"/>
                  <a:cs typeface="+mn-cs"/>
                </a:rPr>
                <a:t>Άμεσες ομάδες/στόχοι</a:t>
              </a:r>
              <a:endParaRPr lang="en-GB" sz="2400" b="1" dirty="0">
                <a:solidFill>
                  <a:schemeClr val="bg1"/>
                </a:solidFill>
                <a:latin typeface="+mj-lt"/>
                <a:ea typeface="ＭＳ Ｐゴシック" pitchFamily="34" charset="-128"/>
                <a:cs typeface="+mn-cs"/>
              </a:endParaRPr>
            </a:p>
          </p:txBody>
        </p:sp>
        <p:pic>
          <p:nvPicPr>
            <p:cNvPr id="9" name="Picture 6"/>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003800" y="3900488"/>
              <a:ext cx="3816350" cy="254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4" name="Picture 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24188" y="2506663"/>
              <a:ext cx="3798887"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8313" y="404813"/>
            <a:ext cx="8558212" cy="6307137"/>
            <a:chOff x="468313" y="404813"/>
            <a:chExt cx="8558212" cy="6307137"/>
          </a:xfrm>
        </p:grpSpPr>
        <p:pic>
          <p:nvPicPr>
            <p:cNvPr id="20481" name="Picture 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4213" y="1522413"/>
              <a:ext cx="2536825" cy="29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11"/>
            <p:cNvPicPr>
              <a:picLocks noChangeAspect="1" noChangeArrowheads="1"/>
            </p:cNvPicPr>
            <p:nvPr/>
          </p:nvPicPr>
          <p:blipFill>
            <a:blip r:embed="rId4" cstate="email">
              <a:lum contrast="20000"/>
              <a:extLst>
                <a:ext uri="{28A0092B-C50C-407E-A947-70E740481C1C}">
                  <a14:useLocalDpi xmlns:a14="http://schemas.microsoft.com/office/drawing/2010/main" xmlns="" val="0"/>
                </a:ext>
              </a:extLst>
            </a:blip>
            <a:srcRect/>
            <a:stretch>
              <a:fillRect/>
            </a:stretch>
          </p:blipFill>
          <p:spPr bwMode="auto">
            <a:xfrm>
              <a:off x="7259638" y="4264025"/>
              <a:ext cx="1766887"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Rectangle 2"/>
            <p:cNvSpPr/>
            <p:nvPr/>
          </p:nvSpPr>
          <p:spPr>
            <a:xfrm>
              <a:off x="468313" y="404813"/>
              <a:ext cx="4285147" cy="461665"/>
            </a:xfrm>
            <a:prstGeom prst="rect">
              <a:avLst/>
            </a:prstGeom>
          </p:spPr>
          <p:txBody>
            <a:bodyPr wrap="none">
              <a:spAutoFit/>
            </a:bodyPr>
            <a:lstStyle/>
            <a:p>
              <a:pPr>
                <a:defRPr/>
              </a:pPr>
              <a:r>
                <a:rPr lang="el-GR" sz="2400" b="1" dirty="0" smtClean="0">
                  <a:solidFill>
                    <a:schemeClr val="bg1"/>
                  </a:solidFill>
                  <a:latin typeface="+mj-lt"/>
                  <a:ea typeface="ＭＳ Ｐゴシック" pitchFamily="34" charset="-128"/>
                  <a:cs typeface="+mn-cs"/>
                </a:rPr>
                <a:t>Έμμεσες ομάδες/στόχοι</a:t>
              </a:r>
              <a:endParaRPr lang="en-GB" sz="2400" b="1" dirty="0">
                <a:solidFill>
                  <a:schemeClr val="bg1"/>
                </a:solidFill>
                <a:latin typeface="+mj-lt"/>
                <a:ea typeface="ＭＳ Ｐゴシック" pitchFamily="34" charset="-128"/>
                <a:cs typeface="+mn-cs"/>
              </a:endParaRPr>
            </a:p>
          </p:txBody>
        </p:sp>
        <p:pic>
          <p:nvPicPr>
            <p:cNvPr id="20484" name="Picture 1"/>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168775" y="4635500"/>
              <a:ext cx="2770188"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259638" y="1522413"/>
              <a:ext cx="1757362" cy="248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199"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84213" y="4635500"/>
              <a:ext cx="3360737"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6" name="Diagram 5"/>
            <p:cNvGraphicFramePr/>
            <p:nvPr>
              <p:extLst>
                <p:ext uri="{D42A27DB-BD31-4B8C-83A1-F6EECF244321}">
                  <p14:modId xmlns:p14="http://schemas.microsoft.com/office/powerpoint/2010/main" xmlns="" val="2379306426"/>
                </p:ext>
              </p:extLst>
            </p:nvPr>
          </p:nvGraphicFramePr>
          <p:xfrm>
            <a:off x="2880472" y="1523195"/>
            <a:ext cx="4392488" cy="34899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74688" y="163513"/>
            <a:ext cx="6921500" cy="862012"/>
          </a:xfrm>
        </p:spPr>
        <p:txBody>
          <a:bodyPr/>
          <a:lstStyle/>
          <a:p>
            <a:r>
              <a:rPr lang="el-GR" dirty="0" smtClean="0">
                <a:latin typeface="Verdana" charset="0"/>
                <a:ea typeface="MS PGothic" charset="0"/>
              </a:rPr>
              <a:t>Παραγωγή </a:t>
            </a:r>
            <a:r>
              <a:rPr lang="el-GR" dirty="0" smtClean="0">
                <a:latin typeface="Verdana" charset="0"/>
                <a:ea typeface="MS PGothic" charset="0"/>
              </a:rPr>
              <a:t>εκπαιδευτικού υλικού </a:t>
            </a:r>
            <a:r>
              <a:rPr lang="en-GB" dirty="0" smtClean="0">
                <a:latin typeface="Verdana" charset="0"/>
                <a:ea typeface="MS PGothic" charset="0"/>
              </a:rPr>
              <a:t>(1</a:t>
            </a:r>
            <a:r>
              <a:rPr lang="en-GB" dirty="0">
                <a:latin typeface="Verdana" charset="0"/>
                <a:ea typeface="MS PGothic" charset="0"/>
              </a:rPr>
              <a:t>)</a:t>
            </a:r>
          </a:p>
        </p:txBody>
      </p:sp>
      <p:sp>
        <p:nvSpPr>
          <p:cNvPr id="22530" name="Rectangle 2"/>
          <p:cNvSpPr>
            <a:spLocks noChangeArrowheads="1"/>
          </p:cNvSpPr>
          <p:nvPr/>
        </p:nvSpPr>
        <p:spPr bwMode="auto">
          <a:xfrm>
            <a:off x="395288" y="1268413"/>
            <a:ext cx="74168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nSpc>
                <a:spcPct val="150000"/>
              </a:lnSpc>
              <a:buFont typeface="Wingdings" charset="0"/>
              <a:buChar char="§"/>
            </a:pPr>
            <a:r>
              <a:rPr lang="en-US" sz="1600" dirty="0">
                <a:solidFill>
                  <a:srgbClr val="00B0F0"/>
                </a:solidFill>
              </a:rPr>
              <a:t>ISS education kits</a:t>
            </a:r>
          </a:p>
          <a:p>
            <a:pPr marL="742950" lvl="1" indent="-285750">
              <a:lnSpc>
                <a:spcPct val="150000"/>
              </a:lnSpc>
              <a:buFont typeface="Wingdings" charset="0"/>
              <a:buChar char="§"/>
            </a:pPr>
            <a:r>
              <a:rPr lang="el-GR" sz="1600" dirty="0" smtClean="0">
                <a:solidFill>
                  <a:schemeClr val="bg1"/>
                </a:solidFill>
              </a:rPr>
              <a:t>Πακέτο </a:t>
            </a:r>
            <a:r>
              <a:rPr lang="en-US" sz="1600" dirty="0" smtClean="0">
                <a:solidFill>
                  <a:schemeClr val="bg1"/>
                </a:solidFill>
              </a:rPr>
              <a:t>ISS </a:t>
            </a:r>
            <a:r>
              <a:rPr lang="el-GR" sz="1600" dirty="0" smtClean="0">
                <a:solidFill>
                  <a:schemeClr val="bg1"/>
                </a:solidFill>
              </a:rPr>
              <a:t>για την Π/</a:t>
            </a:r>
            <a:r>
              <a:rPr lang="el-GR" sz="1600" dirty="0" err="1" smtClean="0">
                <a:solidFill>
                  <a:schemeClr val="bg1"/>
                </a:solidFill>
              </a:rPr>
              <a:t>θμια εκπ</a:t>
            </a:r>
            <a:r>
              <a:rPr lang="el-GR" sz="1600" dirty="0" smtClean="0">
                <a:solidFill>
                  <a:schemeClr val="bg1"/>
                </a:solidFill>
              </a:rPr>
              <a:t>/ση</a:t>
            </a:r>
          </a:p>
          <a:p>
            <a:pPr marL="742950" lvl="1" indent="-285750">
              <a:lnSpc>
                <a:spcPct val="150000"/>
              </a:lnSpc>
              <a:buFont typeface="Wingdings" charset="0"/>
              <a:buChar char="§"/>
            </a:pPr>
            <a:r>
              <a:rPr lang="el-GR" sz="1600" dirty="0" smtClean="0">
                <a:solidFill>
                  <a:schemeClr val="bg1"/>
                </a:solidFill>
              </a:rPr>
              <a:t>Πακέτο </a:t>
            </a:r>
            <a:r>
              <a:rPr lang="en-US" sz="1600" dirty="0" smtClean="0">
                <a:solidFill>
                  <a:schemeClr val="bg1"/>
                </a:solidFill>
              </a:rPr>
              <a:t>ISS </a:t>
            </a:r>
            <a:r>
              <a:rPr lang="el-GR" sz="1600" dirty="0" smtClean="0">
                <a:solidFill>
                  <a:schemeClr val="bg1"/>
                </a:solidFill>
              </a:rPr>
              <a:t>για τη Δ/</a:t>
            </a:r>
            <a:r>
              <a:rPr lang="el-GR" sz="1600" dirty="0" err="1" smtClean="0">
                <a:solidFill>
                  <a:schemeClr val="bg1"/>
                </a:solidFill>
              </a:rPr>
              <a:t>θμια εκπ</a:t>
            </a:r>
            <a:r>
              <a:rPr lang="el-GR" sz="1600" dirty="0" smtClean="0">
                <a:solidFill>
                  <a:schemeClr val="bg1"/>
                </a:solidFill>
              </a:rPr>
              <a:t>/ση</a:t>
            </a:r>
          </a:p>
          <a:p>
            <a:pPr marL="742950" lvl="1" indent="-285750">
              <a:lnSpc>
                <a:spcPct val="150000"/>
              </a:lnSpc>
            </a:pPr>
            <a:r>
              <a:rPr lang="en-US" sz="1600" dirty="0" smtClean="0">
                <a:solidFill>
                  <a:schemeClr val="bg1"/>
                </a:solidFill>
                <a:latin typeface="Verdana" charset="0"/>
              </a:rPr>
              <a:t>&gt; </a:t>
            </a:r>
            <a:r>
              <a:rPr lang="el-GR" sz="1600" dirty="0" smtClean="0">
                <a:solidFill>
                  <a:schemeClr val="bg1"/>
                </a:solidFill>
                <a:latin typeface="Verdana" charset="0"/>
              </a:rPr>
              <a:t>Μεταφρασμένα σε</a:t>
            </a:r>
            <a:r>
              <a:rPr lang="en-US" sz="1600" dirty="0" smtClean="0">
                <a:solidFill>
                  <a:schemeClr val="bg1"/>
                </a:solidFill>
                <a:latin typeface="Verdana" charset="0"/>
              </a:rPr>
              <a:t> 12 </a:t>
            </a:r>
            <a:r>
              <a:rPr lang="el-GR" sz="1600" dirty="0" smtClean="0">
                <a:solidFill>
                  <a:schemeClr val="bg1"/>
                </a:solidFill>
                <a:latin typeface="Verdana" charset="0"/>
              </a:rPr>
              <a:t>γλώσσες</a:t>
            </a:r>
            <a:endParaRPr lang="en-US" sz="1600" dirty="0" smtClean="0">
              <a:solidFill>
                <a:schemeClr val="bg1"/>
              </a:solidFill>
            </a:endParaRPr>
          </a:p>
          <a:p>
            <a:pPr marL="285750" indent="-285750">
              <a:lnSpc>
                <a:spcPct val="150000"/>
              </a:lnSpc>
              <a:buFont typeface="Wingdings" charset="0"/>
              <a:buChar char="§"/>
            </a:pPr>
            <a:r>
              <a:rPr lang="en-US" sz="1600" dirty="0" smtClean="0">
                <a:solidFill>
                  <a:srgbClr val="00B0F0"/>
                </a:solidFill>
              </a:rPr>
              <a:t>DVDs</a:t>
            </a:r>
            <a:r>
              <a:rPr lang="en-US" sz="1600" dirty="0">
                <a:solidFill>
                  <a:srgbClr val="00B0F0"/>
                </a:solidFill>
              </a:rPr>
              <a:t/>
            </a:r>
            <a:br>
              <a:rPr lang="en-US" sz="1600" dirty="0">
                <a:solidFill>
                  <a:srgbClr val="00B0F0"/>
                </a:solidFill>
              </a:rPr>
            </a:br>
            <a:r>
              <a:rPr lang="en-US" sz="1600" dirty="0">
                <a:solidFill>
                  <a:srgbClr val="0070C0"/>
                </a:solidFill>
              </a:rPr>
              <a:t>Mission 1, 2, 3, 4</a:t>
            </a:r>
          </a:p>
          <a:p>
            <a:pPr marL="742950" lvl="1" indent="-285750">
              <a:lnSpc>
                <a:spcPct val="150000"/>
              </a:lnSpc>
              <a:buClr>
                <a:srgbClr val="0070C0"/>
              </a:buClr>
              <a:buFont typeface="Wingdings" charset="0"/>
              <a:buChar char="§"/>
            </a:pPr>
            <a:r>
              <a:rPr lang="en-US" sz="1600" dirty="0">
                <a:solidFill>
                  <a:schemeClr val="bg1"/>
                </a:solidFill>
                <a:hlinkClick r:id="rId3"/>
              </a:rPr>
              <a:t>Newton’s laws</a:t>
            </a:r>
            <a:endParaRPr lang="en-US" sz="1600" dirty="0">
              <a:solidFill>
                <a:schemeClr val="bg1"/>
              </a:solidFill>
            </a:endParaRPr>
          </a:p>
          <a:p>
            <a:pPr marL="742950" lvl="1" indent="-285750">
              <a:lnSpc>
                <a:spcPct val="150000"/>
              </a:lnSpc>
              <a:buClr>
                <a:srgbClr val="0070C0"/>
              </a:buClr>
              <a:buFont typeface="Wingdings" charset="0"/>
              <a:buChar char="§"/>
            </a:pPr>
            <a:r>
              <a:rPr lang="en-US" sz="1600" dirty="0">
                <a:solidFill>
                  <a:schemeClr val="bg1"/>
                </a:solidFill>
              </a:rPr>
              <a:t>Body in Space</a:t>
            </a:r>
          </a:p>
          <a:p>
            <a:pPr marL="742950" lvl="1" indent="-285750">
              <a:lnSpc>
                <a:spcPct val="150000"/>
              </a:lnSpc>
              <a:buClr>
                <a:srgbClr val="0070C0"/>
              </a:buClr>
              <a:buFont typeface="Wingdings" charset="0"/>
              <a:buChar char="§"/>
            </a:pPr>
            <a:r>
              <a:rPr lang="en-US" sz="1600" dirty="0">
                <a:solidFill>
                  <a:schemeClr val="bg1"/>
                </a:solidFill>
              </a:rPr>
              <a:t>Materials in Space</a:t>
            </a:r>
          </a:p>
          <a:p>
            <a:pPr marL="742950" lvl="1" indent="-285750">
              <a:lnSpc>
                <a:spcPct val="150000"/>
              </a:lnSpc>
              <a:buClr>
                <a:srgbClr val="0070C0"/>
              </a:buClr>
              <a:buFont typeface="Wingdings" charset="0"/>
              <a:buChar char="§"/>
            </a:pPr>
            <a:r>
              <a:rPr lang="en-US" sz="1600" dirty="0">
                <a:solidFill>
                  <a:schemeClr val="bg1"/>
                </a:solidFill>
              </a:rPr>
              <a:t>Space Robotics</a:t>
            </a:r>
          </a:p>
          <a:p>
            <a:pPr marL="742950" lvl="1" indent="-285750">
              <a:lnSpc>
                <a:spcPct val="150000"/>
              </a:lnSpc>
            </a:pPr>
            <a:r>
              <a:rPr lang="el-GR" sz="1600" dirty="0" smtClean="0">
                <a:solidFill>
                  <a:srgbClr val="FFFF66"/>
                </a:solidFill>
              </a:rPr>
              <a:t>Άλλα</a:t>
            </a:r>
            <a:endParaRPr lang="en-US" sz="1600" dirty="0">
              <a:solidFill>
                <a:srgbClr val="FFFF66"/>
              </a:solidFill>
            </a:endParaRPr>
          </a:p>
          <a:p>
            <a:pPr marL="742950" lvl="1" indent="-285750">
              <a:lnSpc>
                <a:spcPct val="150000"/>
              </a:lnSpc>
              <a:buClr>
                <a:srgbClr val="FFFF00"/>
              </a:buClr>
              <a:buFont typeface="Wingdings" charset="0"/>
              <a:buChar char="§"/>
            </a:pPr>
            <a:r>
              <a:rPr lang="en-US" sz="1600" dirty="0">
                <a:solidFill>
                  <a:schemeClr val="bg1"/>
                </a:solidFill>
              </a:rPr>
              <a:t>Ingredients for Life</a:t>
            </a:r>
          </a:p>
          <a:p>
            <a:pPr marL="742950" lvl="1" indent="-285750">
              <a:lnSpc>
                <a:spcPct val="150000"/>
              </a:lnSpc>
              <a:buClr>
                <a:srgbClr val="FFFF00"/>
              </a:buClr>
              <a:buFont typeface="Wingdings" charset="0"/>
              <a:buChar char="§"/>
            </a:pPr>
            <a:r>
              <a:rPr lang="en-US" sz="1600" dirty="0">
                <a:solidFill>
                  <a:schemeClr val="bg1"/>
                </a:solidFill>
              </a:rPr>
              <a:t>Nutrition on Earth and in Space</a:t>
            </a:r>
          </a:p>
          <a:p>
            <a:pPr marL="742950" lvl="1" indent="-285750">
              <a:lnSpc>
                <a:spcPct val="150000"/>
              </a:lnSpc>
              <a:buClr>
                <a:srgbClr val="FFFF00"/>
              </a:buClr>
              <a:buFont typeface="Wingdings" charset="0"/>
              <a:buChar char="§"/>
            </a:pPr>
            <a:r>
              <a:rPr lang="en-US" sz="1600" dirty="0">
                <a:solidFill>
                  <a:schemeClr val="bg1"/>
                </a:solidFill>
              </a:rPr>
              <a:t>Space Travel: An ATV perspective</a:t>
            </a:r>
          </a:p>
        </p:txBody>
      </p:sp>
      <p:pic>
        <p:nvPicPr>
          <p:cNvPr id="9221"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20572" y="5251319"/>
            <a:ext cx="159702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2533" name="Picture 13" descr="Neck measurement"/>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95520" y="3884656"/>
            <a:ext cx="1593850"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1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21413204">
            <a:off x="5358726" y="4079526"/>
            <a:ext cx="1765300"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226" name="Picture 16"/>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05550" y="1270000"/>
            <a:ext cx="2838450" cy="271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1" name="Group 10"/>
          <p:cNvGrpSpPr/>
          <p:nvPr/>
        </p:nvGrpSpPr>
        <p:grpSpPr>
          <a:xfrm>
            <a:off x="3629526" y="1884993"/>
            <a:ext cx="3508375" cy="3036888"/>
            <a:chOff x="1951038" y="1358900"/>
            <a:chExt cx="3508375" cy="3036888"/>
          </a:xfrm>
        </p:grpSpPr>
        <p:pic>
          <p:nvPicPr>
            <p:cNvPr id="12" name="Picture 1"/>
            <p:cNvPicPr>
              <a:picLocks noChangeAspect="1"/>
            </p:cNvPicPr>
            <p:nvPr/>
          </p:nvPicPr>
          <p:blipFill>
            <a:blip r:embed="rId8" cstate="email">
              <a:clrChange>
                <a:clrFrom>
                  <a:srgbClr val="131210"/>
                </a:clrFrom>
                <a:clrTo>
                  <a:srgbClr val="131210">
                    <a:alpha val="0"/>
                  </a:srgbClr>
                </a:clrTo>
              </a:clrChange>
              <a:extLst>
                <a:ext uri="{28A0092B-C50C-407E-A947-70E740481C1C}">
                  <a14:useLocalDpi xmlns:a14="http://schemas.microsoft.com/office/drawing/2010/main" xmlns="" val="0"/>
                </a:ext>
              </a:extLst>
            </a:blip>
            <a:srcRect/>
            <a:stretch>
              <a:fillRect/>
            </a:stretch>
          </p:blipFill>
          <p:spPr bwMode="auto">
            <a:xfrm>
              <a:off x="2689225" y="1358900"/>
              <a:ext cx="2770188" cy="168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p:cNvPicPr>
            <p:nvPr/>
          </p:nvPicPr>
          <p:blipFill>
            <a:blip r:embed="rId9" cstate="email">
              <a:clrChange>
                <a:clrFrom>
                  <a:srgbClr val="1D1E23"/>
                </a:clrFrom>
                <a:clrTo>
                  <a:srgbClr val="1D1E23">
                    <a:alpha val="0"/>
                  </a:srgbClr>
                </a:clrTo>
              </a:clrChange>
              <a:extLst>
                <a:ext uri="{28A0092B-C50C-407E-A947-70E740481C1C}">
                  <a14:useLocalDpi xmlns:a14="http://schemas.microsoft.com/office/drawing/2010/main" xmlns="" val="0"/>
                </a:ext>
              </a:extLst>
            </a:blip>
            <a:srcRect/>
            <a:stretch>
              <a:fillRect/>
            </a:stretch>
          </p:blipFill>
          <p:spPr bwMode="auto">
            <a:xfrm rot="152557">
              <a:off x="1951038" y="2105025"/>
              <a:ext cx="2073275" cy="229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txBox="1">
            <a:spLocks/>
          </p:cNvSpPr>
          <p:nvPr/>
        </p:nvSpPr>
        <p:spPr bwMode="auto">
          <a:xfrm>
            <a:off x="631825" y="188913"/>
            <a:ext cx="6892925"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2200" b="1" dirty="0" smtClean="0">
                <a:solidFill>
                  <a:schemeClr val="bg1"/>
                </a:solidFill>
                <a:latin typeface="Verdana" charset="0"/>
              </a:rPr>
              <a:t>Παραγωγή εκπαιδευτικού υλικού </a:t>
            </a:r>
            <a:r>
              <a:rPr lang="el-GR" sz="2200" b="1" dirty="0" smtClean="0">
                <a:solidFill>
                  <a:schemeClr val="bg1"/>
                </a:solidFill>
                <a:latin typeface="Verdana" charset="0"/>
              </a:rPr>
              <a:t>(2)</a:t>
            </a:r>
            <a:endParaRPr lang="en-GB" sz="2200" b="1" dirty="0">
              <a:solidFill>
                <a:schemeClr val="bg1"/>
              </a:solidFill>
              <a:latin typeface="Verdana" charset="0"/>
            </a:endParaRPr>
          </a:p>
        </p:txBody>
      </p:sp>
      <p:grpSp>
        <p:nvGrpSpPr>
          <p:cNvPr id="2" name="Group 1"/>
          <p:cNvGrpSpPr/>
          <p:nvPr/>
        </p:nvGrpSpPr>
        <p:grpSpPr>
          <a:xfrm>
            <a:off x="338138" y="1112838"/>
            <a:ext cx="8258175" cy="5493812"/>
            <a:chOff x="338138" y="1112838"/>
            <a:chExt cx="8258175" cy="5493812"/>
          </a:xfrm>
        </p:grpSpPr>
        <p:sp>
          <p:nvSpPr>
            <p:cNvPr id="24578" name="Rectangle 3"/>
            <p:cNvSpPr>
              <a:spLocks noChangeArrowheads="1"/>
            </p:cNvSpPr>
            <p:nvPr/>
          </p:nvSpPr>
          <p:spPr bwMode="auto">
            <a:xfrm>
              <a:off x="338138" y="1112838"/>
              <a:ext cx="4738687" cy="549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nSpc>
                  <a:spcPct val="150000"/>
                </a:lnSpc>
                <a:buFont typeface="Wingdings" charset="0"/>
                <a:buChar char="§"/>
              </a:pPr>
              <a:r>
                <a:rPr lang="en-US" sz="1600" dirty="0">
                  <a:solidFill>
                    <a:srgbClr val="00B0F0"/>
                  </a:solidFill>
                </a:rPr>
                <a:t>Online </a:t>
              </a:r>
              <a:r>
                <a:rPr lang="el-GR" sz="1600" dirty="0" smtClean="0">
                  <a:solidFill>
                    <a:srgbClr val="00B0F0"/>
                  </a:solidFill>
                </a:rPr>
                <a:t>μαθήματα</a:t>
              </a:r>
              <a:endParaRPr lang="en-US" sz="1600" dirty="0">
                <a:solidFill>
                  <a:srgbClr val="00B0F0"/>
                </a:solidFill>
              </a:endParaRPr>
            </a:p>
            <a:p>
              <a:pPr marL="285750" indent="-285750">
                <a:lnSpc>
                  <a:spcPct val="150000"/>
                </a:lnSpc>
                <a:buFont typeface="Wingdings" charset="0"/>
                <a:buChar char="§"/>
              </a:pPr>
              <a:r>
                <a:rPr lang="el-GR" sz="1600" dirty="0" smtClean="0">
                  <a:solidFill>
                    <a:schemeClr val="bg1"/>
                  </a:solidFill>
                </a:rPr>
                <a:t>Μαθητές Λυκείων</a:t>
              </a:r>
              <a:endParaRPr lang="en-GB" sz="1600" dirty="0">
                <a:solidFill>
                  <a:schemeClr val="bg1"/>
                </a:solidFill>
              </a:endParaRPr>
            </a:p>
            <a:p>
              <a:pPr marL="627063" indent="-274638">
                <a:lnSpc>
                  <a:spcPct val="150000"/>
                </a:lnSpc>
                <a:buFont typeface="Wingdings" charset="0"/>
                <a:buChar char="§"/>
              </a:pPr>
              <a:r>
                <a:rPr lang="en-GB" sz="1400" b="1" dirty="0">
                  <a:solidFill>
                    <a:schemeClr val="bg1"/>
                  </a:solidFill>
                </a:rPr>
                <a:t>Space-in-bytes -</a:t>
              </a:r>
              <a:r>
                <a:rPr lang="en-GB" sz="1400" dirty="0">
                  <a:solidFill>
                    <a:schemeClr val="bg1"/>
                  </a:solidFill>
                </a:rPr>
                <a:t> movies </a:t>
              </a:r>
              <a:r>
                <a:rPr lang="en-US" sz="1400" dirty="0">
                  <a:solidFill>
                    <a:schemeClr val="bg1"/>
                  </a:solidFill>
                </a:rPr>
                <a:t>4-8 </a:t>
              </a:r>
              <a:r>
                <a:rPr lang="en-US" sz="1400" dirty="0" err="1">
                  <a:solidFill>
                    <a:schemeClr val="bg1"/>
                  </a:solidFill>
                </a:rPr>
                <a:t>mins</a:t>
              </a:r>
              <a:r>
                <a:rPr lang="en-US" sz="1400" dirty="0">
                  <a:solidFill>
                    <a:schemeClr val="bg1"/>
                  </a:solidFill>
                </a:rPr>
                <a:t> on ISS activities</a:t>
              </a:r>
              <a:endParaRPr lang="en-GB" sz="1400" dirty="0">
                <a:solidFill>
                  <a:schemeClr val="bg1"/>
                </a:solidFill>
              </a:endParaRPr>
            </a:p>
            <a:p>
              <a:pPr marL="285750" indent="-285750">
                <a:lnSpc>
                  <a:spcPct val="150000"/>
                </a:lnSpc>
                <a:buFont typeface="Wingdings" charset="0"/>
                <a:buChar char="§"/>
              </a:pPr>
              <a:r>
                <a:rPr lang="el-GR" sz="1600" dirty="0" smtClean="0">
                  <a:solidFill>
                    <a:schemeClr val="bg1"/>
                  </a:solidFill>
                </a:rPr>
                <a:t>Πρωτοβάθμια και Γυμνάσια </a:t>
              </a:r>
              <a:r>
                <a:rPr lang="en-US" sz="1600" dirty="0" smtClean="0">
                  <a:solidFill>
                    <a:schemeClr val="bg1"/>
                  </a:solidFill>
                </a:rPr>
                <a:t>(&gt; </a:t>
              </a:r>
              <a:r>
                <a:rPr lang="en-US" sz="1600" dirty="0">
                  <a:solidFill>
                    <a:schemeClr val="bg1"/>
                  </a:solidFill>
                </a:rPr>
                <a:t>12)</a:t>
              </a:r>
            </a:p>
            <a:p>
              <a:pPr marL="627063" lvl="1" indent="-274638">
                <a:lnSpc>
                  <a:spcPct val="150000"/>
                </a:lnSpc>
                <a:buFont typeface="Wingdings" charset="0"/>
                <a:buChar char="§"/>
              </a:pPr>
              <a:r>
                <a:rPr lang="en-US" sz="1400" dirty="0">
                  <a:solidFill>
                    <a:schemeClr val="bg1"/>
                  </a:solidFill>
                </a:rPr>
                <a:t>Convection</a:t>
              </a:r>
            </a:p>
            <a:p>
              <a:pPr marL="627063" lvl="1" indent="-274638">
                <a:lnSpc>
                  <a:spcPct val="150000"/>
                </a:lnSpc>
                <a:buFont typeface="Wingdings" charset="0"/>
                <a:buChar char="§"/>
              </a:pPr>
              <a:r>
                <a:rPr lang="en-US" sz="1400" dirty="0">
                  <a:solidFill>
                    <a:schemeClr val="bg1"/>
                  </a:solidFill>
                </a:rPr>
                <a:t>Foam stability</a:t>
              </a:r>
            </a:p>
            <a:p>
              <a:pPr marL="627063" lvl="1" indent="-274638">
                <a:lnSpc>
                  <a:spcPct val="150000"/>
                </a:lnSpc>
                <a:buFont typeface="Wingdings" charset="0"/>
                <a:buChar char="§"/>
              </a:pPr>
              <a:r>
                <a:rPr lang="en-US" sz="1400" dirty="0">
                  <a:solidFill>
                    <a:schemeClr val="bg1"/>
                  </a:solidFill>
                </a:rPr>
                <a:t>Life in Space</a:t>
              </a:r>
            </a:p>
            <a:p>
              <a:pPr marL="627063" lvl="1" indent="-274638">
                <a:lnSpc>
                  <a:spcPct val="150000"/>
                </a:lnSpc>
                <a:buFont typeface="Wingdings" charset="0"/>
                <a:buChar char="§"/>
              </a:pPr>
              <a:r>
                <a:rPr lang="en-US" sz="1400" dirty="0">
                  <a:solidFill>
                    <a:schemeClr val="bg1"/>
                  </a:solidFill>
                </a:rPr>
                <a:t>A drop of water</a:t>
              </a:r>
            </a:p>
            <a:p>
              <a:pPr marL="627063" lvl="1" indent="-274638">
                <a:lnSpc>
                  <a:spcPct val="150000"/>
                </a:lnSpc>
                <a:buFont typeface="Wingdings" charset="0"/>
                <a:buChar char="§"/>
              </a:pPr>
              <a:r>
                <a:rPr lang="en-US" sz="1400" dirty="0">
                  <a:solidFill>
                    <a:schemeClr val="bg1"/>
                  </a:solidFill>
                </a:rPr>
                <a:t>ATV</a:t>
              </a:r>
            </a:p>
            <a:p>
              <a:pPr marL="627063" lvl="1" indent="-274638">
                <a:lnSpc>
                  <a:spcPct val="150000"/>
                </a:lnSpc>
                <a:buFont typeface="Wingdings" charset="0"/>
                <a:buChar char="§"/>
              </a:pPr>
              <a:r>
                <a:rPr lang="en-US" sz="1400" dirty="0">
                  <a:solidFill>
                    <a:schemeClr val="bg1"/>
                  </a:solidFill>
                </a:rPr>
                <a:t>Radiation</a:t>
              </a:r>
            </a:p>
            <a:p>
              <a:pPr marL="627063" lvl="1" indent="-274638">
                <a:lnSpc>
                  <a:spcPct val="150000"/>
                </a:lnSpc>
                <a:buFont typeface="Wingdings" charset="0"/>
                <a:buChar char="§"/>
              </a:pPr>
              <a:r>
                <a:rPr lang="en-US" sz="1400" dirty="0">
                  <a:solidFill>
                    <a:schemeClr val="bg1"/>
                  </a:solidFill>
                </a:rPr>
                <a:t>Gravitation and weightlessness etc</a:t>
              </a:r>
              <a:r>
                <a:rPr lang="en-US" sz="1400" dirty="0" smtClean="0">
                  <a:solidFill>
                    <a:schemeClr val="bg1"/>
                  </a:solidFill>
                </a:rPr>
                <a:t>..</a:t>
              </a:r>
            </a:p>
            <a:p>
              <a:pPr marL="627063" lvl="1" indent="-274638">
                <a:lnSpc>
                  <a:spcPct val="150000"/>
                </a:lnSpc>
                <a:buFont typeface="Wingdings" charset="0"/>
                <a:buChar char="§"/>
              </a:pPr>
              <a:r>
                <a:rPr lang="el-GR" sz="1400" b="1" dirty="0" smtClean="0">
                  <a:solidFill>
                    <a:schemeClr val="bg1"/>
                  </a:solidFill>
                  <a:cs typeface="Arial" charset="0"/>
                </a:rPr>
                <a:t>Μεταφρασμένα </a:t>
              </a:r>
              <a:r>
                <a:rPr lang="el-GR" sz="1400" b="1" dirty="0" smtClean="0">
                  <a:solidFill>
                    <a:schemeClr val="bg1"/>
                  </a:solidFill>
                  <a:cs typeface="Arial" charset="0"/>
                </a:rPr>
                <a:t>σε</a:t>
              </a:r>
              <a:r>
                <a:rPr lang="en-US" sz="1400" b="1" dirty="0" smtClean="0">
                  <a:solidFill>
                    <a:schemeClr val="bg1"/>
                  </a:solidFill>
                  <a:cs typeface="Arial" charset="0"/>
                </a:rPr>
                <a:t> </a:t>
              </a:r>
              <a:r>
                <a:rPr lang="en-US" sz="1400" b="1" dirty="0">
                  <a:solidFill>
                    <a:schemeClr val="bg1"/>
                  </a:solidFill>
                  <a:cs typeface="Arial" charset="0"/>
                </a:rPr>
                <a:t>13 </a:t>
              </a:r>
              <a:r>
                <a:rPr lang="el-GR" sz="1400" b="1" dirty="0" smtClean="0">
                  <a:solidFill>
                    <a:schemeClr val="bg1"/>
                  </a:solidFill>
                  <a:cs typeface="Arial" charset="0"/>
                </a:rPr>
                <a:t>γλώσσες</a:t>
              </a:r>
              <a:r>
                <a:rPr lang="en-US" sz="1400" b="1" dirty="0" smtClean="0">
                  <a:solidFill>
                    <a:schemeClr val="bg1"/>
                  </a:solidFill>
                  <a:cs typeface="Arial" charset="0"/>
                </a:rPr>
                <a:t/>
              </a:r>
              <a:br>
                <a:rPr lang="en-US" sz="1400" b="1" dirty="0" smtClean="0">
                  <a:solidFill>
                    <a:schemeClr val="bg1"/>
                  </a:solidFill>
                  <a:cs typeface="Arial" charset="0"/>
                </a:rPr>
              </a:br>
              <a:endParaRPr lang="en-US" sz="1400" b="1" dirty="0" smtClean="0">
                <a:solidFill>
                  <a:schemeClr val="bg1"/>
                </a:solidFill>
                <a:cs typeface="Arial" charset="0"/>
              </a:endParaRPr>
            </a:p>
            <a:p>
              <a:pPr marL="169863" indent="-274638">
                <a:lnSpc>
                  <a:spcPct val="150000"/>
                </a:lnSpc>
                <a:buFont typeface="Wingdings" charset="0"/>
                <a:buChar char="§"/>
              </a:pPr>
              <a:r>
                <a:rPr lang="en-US" sz="1600" dirty="0" smtClean="0">
                  <a:solidFill>
                    <a:srgbClr val="00B0F0"/>
                  </a:solidFill>
                </a:rPr>
                <a:t>Online </a:t>
              </a:r>
              <a:r>
                <a:rPr lang="en-US" sz="1600" dirty="0">
                  <a:solidFill>
                    <a:srgbClr val="00B0F0"/>
                  </a:solidFill>
                </a:rPr>
                <a:t>clips and YouTube videos</a:t>
              </a:r>
            </a:p>
            <a:p>
              <a:pPr marL="809625" lvl="2">
                <a:lnSpc>
                  <a:spcPct val="150000"/>
                </a:lnSpc>
              </a:pPr>
              <a:r>
                <a:rPr lang="en-GB" sz="1600" dirty="0">
                  <a:solidFill>
                    <a:schemeClr val="bg1"/>
                  </a:solidFill>
                </a:rPr>
                <a:t>http://www.youtube.com/esa</a:t>
              </a:r>
            </a:p>
          </p:txBody>
        </p:sp>
        <p:pic>
          <p:nvPicPr>
            <p:cNvPr id="10244"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73675" y="1292225"/>
              <a:ext cx="3298825" cy="2370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4580" name="Picture 5"/>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97488" y="3829050"/>
              <a:ext cx="3298825" cy="221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dirty="0" smtClean="0">
                <a:latin typeface="Verdana" charset="0"/>
                <a:ea typeface="MS PGothic" charset="0"/>
              </a:rPr>
              <a:t>Εκπαίδευση πανεπιστημιακού επιπέδου</a:t>
            </a:r>
            <a:endParaRPr lang="en-GB" dirty="0">
              <a:latin typeface="Verdana" charset="0"/>
              <a:ea typeface="MS PGothic" charset="0"/>
            </a:endParaRPr>
          </a:p>
        </p:txBody>
      </p:sp>
      <p:grpSp>
        <p:nvGrpSpPr>
          <p:cNvPr id="2" name="Group 1"/>
          <p:cNvGrpSpPr/>
          <p:nvPr/>
        </p:nvGrpSpPr>
        <p:grpSpPr>
          <a:xfrm>
            <a:off x="468313" y="1196975"/>
            <a:ext cx="8499475" cy="5586145"/>
            <a:chOff x="468313" y="1196975"/>
            <a:chExt cx="8499475" cy="5586145"/>
          </a:xfrm>
        </p:grpSpPr>
        <p:pic>
          <p:nvPicPr>
            <p:cNvPr id="28673" name="Picture 8" descr="SpaceMaster graduation ceremony"/>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97638" y="1341438"/>
              <a:ext cx="2251075"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68313" y="1196975"/>
              <a:ext cx="5803900" cy="5586145"/>
            </a:xfrm>
            <a:prstGeom prst="rect">
              <a:avLst/>
            </a:prstGeom>
          </p:spPr>
          <p:txBody>
            <a:bodyPr>
              <a:spAutoFit/>
            </a:bodyPr>
            <a:lstStyle/>
            <a:p>
              <a:pPr marL="285750" indent="-285750">
                <a:lnSpc>
                  <a:spcPct val="150000"/>
                </a:lnSpc>
                <a:buFont typeface="Wingdings" charset="0"/>
                <a:buChar char="§"/>
                <a:defRPr/>
              </a:pPr>
              <a:r>
                <a:rPr lang="en-US" sz="1400" b="1" dirty="0" err="1">
                  <a:solidFill>
                    <a:srgbClr val="00B0F0"/>
                  </a:solidFill>
                  <a:latin typeface="Verdana" charset="0"/>
                </a:rPr>
                <a:t>SpaceMaster</a:t>
              </a:r>
              <a:r>
                <a:rPr lang="en-US" sz="1400" b="1" dirty="0">
                  <a:solidFill>
                    <a:srgbClr val="00B0F0"/>
                  </a:solidFill>
                  <a:latin typeface="Verdana" charset="0"/>
                </a:rPr>
                <a:t> - Erasmus Mundus Master Course in Space Science and Technology </a:t>
              </a:r>
            </a:p>
            <a:p>
              <a:pPr marL="742950" lvl="1" indent="-285750">
                <a:lnSpc>
                  <a:spcPct val="150000"/>
                </a:lnSpc>
                <a:defRPr/>
              </a:pPr>
              <a:r>
                <a:rPr lang="en-US" sz="1400" dirty="0">
                  <a:solidFill>
                    <a:schemeClr val="bg1"/>
                  </a:solidFill>
                  <a:latin typeface="Verdana" charset="0"/>
                </a:rPr>
                <a:t>2yrs Master Course under the umbrella of the EC</a:t>
              </a:r>
            </a:p>
            <a:p>
              <a:pPr marL="742950" lvl="1" indent="-285750">
                <a:lnSpc>
                  <a:spcPct val="150000"/>
                </a:lnSpc>
                <a:defRPr/>
              </a:pPr>
              <a:r>
                <a:rPr lang="en-US" sz="1400" dirty="0">
                  <a:solidFill>
                    <a:schemeClr val="bg1"/>
                  </a:solidFill>
                  <a:latin typeface="Verdana" charset="0"/>
                </a:rPr>
                <a:t>Each year around 30-35 non-EU students and 15-20 EU students join the </a:t>
              </a:r>
              <a:r>
                <a:rPr lang="en-US" sz="1400" dirty="0" smtClean="0">
                  <a:solidFill>
                    <a:schemeClr val="bg1"/>
                  </a:solidFill>
                  <a:latin typeface="Verdana" charset="0"/>
                </a:rPr>
                <a:t>Space Master </a:t>
              </a:r>
              <a:r>
                <a:rPr lang="en-US" sz="1400" dirty="0">
                  <a:solidFill>
                    <a:schemeClr val="bg1"/>
                  </a:solidFill>
                  <a:latin typeface="Verdana" charset="0"/>
                </a:rPr>
                <a:t>Course</a:t>
              </a:r>
            </a:p>
            <a:p>
              <a:pPr marL="742950" lvl="1" indent="-285750">
                <a:lnSpc>
                  <a:spcPct val="150000"/>
                </a:lnSpc>
                <a:defRPr/>
              </a:pPr>
              <a:endParaRPr lang="en-US" sz="1400" dirty="0">
                <a:solidFill>
                  <a:schemeClr val="bg1"/>
                </a:solidFill>
                <a:latin typeface="Verdana" charset="0"/>
              </a:endParaRPr>
            </a:p>
            <a:p>
              <a:pPr marL="285750" indent="-285750">
                <a:lnSpc>
                  <a:spcPct val="150000"/>
                </a:lnSpc>
                <a:buFont typeface="Wingdings" charset="0"/>
                <a:buChar char="§"/>
                <a:defRPr/>
              </a:pPr>
              <a:r>
                <a:rPr lang="en-US" sz="1400" dirty="0">
                  <a:solidFill>
                    <a:srgbClr val="00B0F0"/>
                  </a:solidFill>
                  <a:latin typeface="Verdana" charset="0"/>
                </a:rPr>
                <a:t> </a:t>
              </a:r>
              <a:r>
                <a:rPr lang="en-US" sz="1400" b="1" dirty="0">
                  <a:solidFill>
                    <a:srgbClr val="00B0F0"/>
                  </a:solidFill>
                  <a:latin typeface="Verdana" charset="0"/>
                </a:rPr>
                <a:t>Life in Space</a:t>
              </a:r>
            </a:p>
            <a:p>
              <a:pPr marL="742950" lvl="1" indent="-285750">
                <a:lnSpc>
                  <a:spcPct val="150000"/>
                </a:lnSpc>
                <a:defRPr/>
              </a:pPr>
              <a:r>
                <a:rPr lang="en-US" sz="1400" dirty="0">
                  <a:solidFill>
                    <a:schemeClr val="bg1"/>
                  </a:solidFill>
                  <a:latin typeface="Verdana" charset="0"/>
                </a:rPr>
                <a:t>Annual two-week summer course main topic </a:t>
              </a:r>
              <a:r>
                <a:rPr lang="en-US" sz="1400" dirty="0">
                  <a:solidFill>
                    <a:srgbClr val="FFFFFF"/>
                  </a:solidFill>
                  <a:latin typeface="Verdana" charset="0"/>
                </a:rPr>
                <a:t>exobiology</a:t>
              </a:r>
              <a:endParaRPr lang="en-US" sz="1400" dirty="0">
                <a:solidFill>
                  <a:schemeClr val="bg1"/>
                </a:solidFill>
                <a:latin typeface="Verdana" charset="0"/>
              </a:endParaRPr>
            </a:p>
            <a:p>
              <a:pPr marL="285750" indent="-285750">
                <a:lnSpc>
                  <a:spcPct val="150000"/>
                </a:lnSpc>
                <a:buFont typeface="Wingdings" charset="0"/>
                <a:buChar char="§"/>
                <a:defRPr/>
              </a:pPr>
              <a:endParaRPr lang="el-GR" sz="1400" b="1" dirty="0" smtClean="0">
                <a:solidFill>
                  <a:srgbClr val="00B0F0"/>
                </a:solidFill>
                <a:latin typeface="Verdana" charset="0"/>
              </a:endParaRPr>
            </a:p>
            <a:p>
              <a:pPr marL="285750" indent="-285750">
                <a:lnSpc>
                  <a:spcPct val="150000"/>
                </a:lnSpc>
                <a:buFont typeface="Wingdings" charset="0"/>
                <a:buChar char="§"/>
                <a:defRPr/>
              </a:pPr>
              <a:r>
                <a:rPr lang="en-GB" sz="1400" b="1" dirty="0" smtClean="0">
                  <a:solidFill>
                    <a:srgbClr val="00B0F0"/>
                  </a:solidFill>
                  <a:latin typeface="Verdana" charset="0"/>
                </a:rPr>
                <a:t>ABC-net</a:t>
              </a:r>
              <a:endParaRPr lang="en-GB" sz="1400" b="1" dirty="0">
                <a:solidFill>
                  <a:srgbClr val="00B0F0"/>
                </a:solidFill>
                <a:latin typeface="Verdana" charset="0"/>
              </a:endParaRPr>
            </a:p>
            <a:p>
              <a:pPr lvl="1">
                <a:lnSpc>
                  <a:spcPct val="150000"/>
                </a:lnSpc>
                <a:defRPr/>
              </a:pPr>
              <a:r>
                <a:rPr lang="en-GB" sz="1400" dirty="0">
                  <a:solidFill>
                    <a:schemeClr val="bg1"/>
                  </a:solidFill>
                  <a:latin typeface="Verdana" charset="0"/>
                </a:rPr>
                <a:t>Lecture series for the Astrobiology Lecture Course Network</a:t>
              </a:r>
            </a:p>
            <a:p>
              <a:pPr marL="285750" indent="-285750">
                <a:lnSpc>
                  <a:spcPct val="150000"/>
                </a:lnSpc>
                <a:defRPr/>
              </a:pPr>
              <a:endParaRPr lang="en-GB" sz="1400" b="1" dirty="0">
                <a:solidFill>
                  <a:srgbClr val="00B0F0"/>
                </a:solidFill>
                <a:latin typeface="Verdana" charset="0"/>
              </a:endParaRPr>
            </a:p>
            <a:p>
              <a:pPr marL="285750" indent="-285750">
                <a:lnSpc>
                  <a:spcPct val="150000"/>
                </a:lnSpc>
                <a:buFont typeface="Wingdings" charset="0"/>
                <a:buChar char="§"/>
                <a:defRPr/>
              </a:pPr>
              <a:r>
                <a:rPr lang="en-US" sz="1400" b="1" dirty="0">
                  <a:solidFill>
                    <a:srgbClr val="00B0F0"/>
                  </a:solidFill>
                  <a:latin typeface="Verdana" charset="0"/>
                </a:rPr>
                <a:t>Space medicine -Workshop </a:t>
              </a:r>
            </a:p>
            <a:p>
              <a:pPr marL="742950" lvl="1" indent="-285750">
                <a:lnSpc>
                  <a:spcPct val="150000"/>
                </a:lnSpc>
                <a:defRPr/>
              </a:pPr>
              <a:r>
                <a:rPr lang="en-US" sz="1400" dirty="0">
                  <a:solidFill>
                    <a:schemeClr val="bg1"/>
                  </a:solidFill>
                  <a:latin typeface="Verdana" charset="0"/>
                </a:rPr>
                <a:t>Bachelor or Master’s level student of </a:t>
              </a:r>
              <a:r>
                <a:rPr lang="en-US" sz="1400" dirty="0" smtClean="0">
                  <a:solidFill>
                    <a:schemeClr val="bg1"/>
                  </a:solidFill>
                  <a:latin typeface="Verdana" charset="0"/>
                </a:rPr>
                <a:t>physiology,</a:t>
              </a:r>
              <a:r>
                <a:rPr lang="el-GR" sz="1400" dirty="0" smtClean="0">
                  <a:solidFill>
                    <a:schemeClr val="bg1"/>
                  </a:solidFill>
                  <a:latin typeface="Verdana" charset="0"/>
                </a:rPr>
                <a:t> </a:t>
              </a:r>
              <a:r>
                <a:rPr lang="en-US" sz="1400" dirty="0" smtClean="0">
                  <a:solidFill>
                    <a:schemeClr val="bg1"/>
                  </a:solidFill>
                  <a:latin typeface="Verdana" charset="0"/>
                </a:rPr>
                <a:t>medicine</a:t>
              </a:r>
              <a:r>
                <a:rPr lang="en-US" sz="1400" dirty="0">
                  <a:solidFill>
                    <a:schemeClr val="bg1"/>
                  </a:solidFill>
                  <a:latin typeface="Verdana" charset="0"/>
                </a:rPr>
                <a:t>, sports science, biomedical engineering or any other life science related field</a:t>
              </a:r>
              <a:endParaRPr lang="en-GB" sz="1400" dirty="0">
                <a:solidFill>
                  <a:schemeClr val="bg1"/>
                </a:solidFill>
                <a:latin typeface="Verdana" charset="0"/>
              </a:endParaRPr>
            </a:p>
          </p:txBody>
        </p:sp>
        <p:pic>
          <p:nvPicPr>
            <p:cNvPr id="13317"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99188" y="4505325"/>
              <a:ext cx="2693987" cy="151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677" name="Rectangle 3"/>
            <p:cNvSpPr>
              <a:spLocks noChangeArrowheads="1"/>
            </p:cNvSpPr>
            <p:nvPr/>
          </p:nvSpPr>
          <p:spPr bwMode="auto">
            <a:xfrm>
              <a:off x="6272213" y="6073775"/>
              <a:ext cx="2695575" cy="523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solidFill>
                    <a:schemeClr val="bg1"/>
                  </a:solidFill>
                </a:rPr>
                <a:t>e-learning session with ESA astronaut Frank De Winne</a:t>
              </a:r>
              <a:endParaRPr lang="en-GB" sz="1400">
                <a:solidFill>
                  <a:schemeClr val="bg1"/>
                </a:solidFill>
              </a:endParaRPr>
            </a:p>
          </p:txBody>
        </p:sp>
        <p:pic>
          <p:nvPicPr>
            <p:cNvPr id="13319" name="Picture 6"/>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497638" y="2898775"/>
              <a:ext cx="2251075" cy="147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679" name="Rectangle 4"/>
            <p:cNvSpPr>
              <a:spLocks noChangeArrowheads="1"/>
            </p:cNvSpPr>
            <p:nvPr/>
          </p:nvSpPr>
          <p:spPr bwMode="auto">
            <a:xfrm>
              <a:off x="6503988" y="3986213"/>
              <a:ext cx="2244725" cy="5222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solidFill>
                    <a:schemeClr val="bg1"/>
                  </a:solidFill>
                </a:rPr>
                <a:t>Hands-on experience during the courses</a:t>
              </a:r>
              <a:endParaRPr lang="en-GB" sz="1400">
                <a:solidFill>
                  <a:schemeClr val="bg1"/>
                </a:solidFill>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539750" y="188913"/>
            <a:ext cx="6716713" cy="862012"/>
          </a:xfrm>
        </p:spPr>
        <p:txBody>
          <a:bodyPr/>
          <a:lstStyle/>
          <a:p>
            <a:pPr eaLnBrk="1" hangingPunct="1"/>
            <a:r>
              <a:rPr lang="en-GB" sz="2400" dirty="0">
                <a:latin typeface="Verdana" charset="0"/>
                <a:ea typeface="MS PGothic" charset="0"/>
              </a:rPr>
              <a:t>Projects </a:t>
            </a:r>
            <a:r>
              <a:rPr lang="el-GR" sz="2400" dirty="0" smtClean="0">
                <a:latin typeface="Verdana" charset="0"/>
                <a:ea typeface="MS PGothic" charset="0"/>
              </a:rPr>
              <a:t>για εκπαιδευτικούς</a:t>
            </a:r>
            <a:endParaRPr lang="en-GB" sz="2400" dirty="0">
              <a:latin typeface="Verdana" charset="0"/>
              <a:ea typeface="MS PGothic" charset="0"/>
            </a:endParaRPr>
          </a:p>
        </p:txBody>
      </p:sp>
      <p:sp>
        <p:nvSpPr>
          <p:cNvPr id="30722" name="Rectangle 2"/>
          <p:cNvSpPr>
            <a:spLocks noChangeArrowheads="1"/>
          </p:cNvSpPr>
          <p:nvPr/>
        </p:nvSpPr>
        <p:spPr bwMode="auto">
          <a:xfrm>
            <a:off x="1" y="1268413"/>
            <a:ext cx="5574082" cy="263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sz="1400" b="1" dirty="0">
                <a:solidFill>
                  <a:srgbClr val="00B0F0"/>
                </a:solidFill>
              </a:rPr>
              <a:t>ESA </a:t>
            </a:r>
            <a:r>
              <a:rPr lang="el-GR" sz="1400" b="1" dirty="0" smtClean="0">
                <a:solidFill>
                  <a:srgbClr val="00B0F0"/>
                </a:solidFill>
              </a:rPr>
              <a:t>θερινό σχολείο για εκπαιδευτικούς</a:t>
            </a:r>
            <a:endParaRPr lang="en-US" sz="1400" b="1" dirty="0">
              <a:solidFill>
                <a:srgbClr val="00B0F0"/>
              </a:solidFill>
            </a:endParaRPr>
          </a:p>
          <a:p>
            <a:pPr>
              <a:lnSpc>
                <a:spcPct val="150000"/>
              </a:lnSpc>
              <a:buFont typeface="Arial" charset="0"/>
              <a:buChar char="•"/>
            </a:pPr>
            <a:r>
              <a:rPr lang="el-GR" sz="1400" b="1" dirty="0" smtClean="0">
                <a:solidFill>
                  <a:schemeClr val="bg1"/>
                </a:solidFill>
              </a:rPr>
              <a:t> 2014: 21 έως 25 Ιουλίου 2014</a:t>
            </a:r>
            <a:endParaRPr lang="en-GB" altLang="ja-JP" sz="1400" b="1" dirty="0">
              <a:solidFill>
                <a:schemeClr val="bg1"/>
              </a:solidFill>
            </a:endParaRPr>
          </a:p>
          <a:p>
            <a:pPr>
              <a:lnSpc>
                <a:spcPct val="150000"/>
              </a:lnSpc>
              <a:buFont typeface="Arial" charset="0"/>
              <a:buChar char="•"/>
            </a:pPr>
            <a:r>
              <a:rPr lang="el-GR" sz="1400" dirty="0" smtClean="0">
                <a:solidFill>
                  <a:schemeClr val="bg1"/>
                </a:solidFill>
              </a:rPr>
              <a:t> Μάθηση και διαμοιρασμός καινοτόμων και εμπνευσμένων μεθόδων με τη χρήση του διαστήματος για την εμπλοκή των μαθητών με τις φυσικές επιστήμες.</a:t>
            </a:r>
            <a:endParaRPr lang="en-US" sz="1400" dirty="0">
              <a:solidFill>
                <a:schemeClr val="bg1"/>
              </a:solidFill>
            </a:endParaRPr>
          </a:p>
          <a:p>
            <a:pPr>
              <a:lnSpc>
                <a:spcPct val="150000"/>
              </a:lnSpc>
              <a:buFont typeface="Arial" charset="0"/>
              <a:buChar char="•"/>
            </a:pPr>
            <a:r>
              <a:rPr lang="el-GR" sz="1400" dirty="0" smtClean="0">
                <a:solidFill>
                  <a:schemeClr val="bg1"/>
                </a:solidFill>
              </a:rPr>
              <a:t> Ανοικτό για εκπαιδευτικούς δευτεροβάθμιας που διδάσκουν </a:t>
            </a:r>
            <a:r>
              <a:rPr lang="en-US" sz="1400" dirty="0" smtClean="0">
                <a:solidFill>
                  <a:schemeClr val="bg1"/>
                </a:solidFill>
              </a:rPr>
              <a:t>STEM </a:t>
            </a:r>
            <a:r>
              <a:rPr lang="el-GR" sz="1400" dirty="0" smtClean="0">
                <a:solidFill>
                  <a:schemeClr val="bg1"/>
                </a:solidFill>
              </a:rPr>
              <a:t>σε μαθητές ηλικίας </a:t>
            </a:r>
            <a:r>
              <a:rPr lang="en-US" sz="1400" dirty="0" smtClean="0">
                <a:solidFill>
                  <a:schemeClr val="bg1"/>
                </a:solidFill>
              </a:rPr>
              <a:t>12-18 </a:t>
            </a:r>
            <a:r>
              <a:rPr lang="el-GR" sz="1400" dirty="0" smtClean="0">
                <a:solidFill>
                  <a:schemeClr val="bg1"/>
                </a:solidFill>
              </a:rPr>
              <a:t>ετών από χώρες μέλη της</a:t>
            </a:r>
            <a:r>
              <a:rPr lang="en-US" sz="1400" dirty="0" smtClean="0">
                <a:solidFill>
                  <a:schemeClr val="bg1"/>
                </a:solidFill>
              </a:rPr>
              <a:t> ESA </a:t>
            </a:r>
            <a:r>
              <a:rPr lang="el-GR" sz="1400" dirty="0" smtClean="0">
                <a:solidFill>
                  <a:schemeClr val="bg1"/>
                </a:solidFill>
              </a:rPr>
              <a:t>και των συνεργαζόμενων κρατών.</a:t>
            </a:r>
            <a:endParaRPr lang="en-US" sz="1400" dirty="0">
              <a:solidFill>
                <a:schemeClr val="bg1"/>
              </a:solidFill>
            </a:endParaRPr>
          </a:p>
        </p:txBody>
      </p:sp>
      <p:pic>
        <p:nvPicPr>
          <p:cNvPr id="7" name="Picture 6" descr="_MG_8123.JPG"/>
          <p:cNvPicPr>
            <a:picLocks noChangeAspect="1"/>
          </p:cNvPicPr>
          <p:nvPr/>
        </p:nvPicPr>
        <p:blipFill>
          <a:blip r:embed="rId3" cstate="print"/>
          <a:stretch>
            <a:fillRect/>
          </a:stretch>
        </p:blipFill>
        <p:spPr>
          <a:xfrm>
            <a:off x="5686817" y="1332977"/>
            <a:ext cx="3457184" cy="2304789"/>
          </a:xfrm>
          <a:prstGeom prst="rect">
            <a:avLst/>
          </a:prstGeom>
        </p:spPr>
      </p:pic>
      <p:pic>
        <p:nvPicPr>
          <p:cNvPr id="11" name="Picture 10" descr="_MG_7958.JPG"/>
          <p:cNvPicPr>
            <a:picLocks noChangeAspect="1"/>
          </p:cNvPicPr>
          <p:nvPr/>
        </p:nvPicPr>
        <p:blipFill>
          <a:blip r:embed="rId4" cstate="print"/>
          <a:stretch>
            <a:fillRect/>
          </a:stretch>
        </p:blipFill>
        <p:spPr>
          <a:xfrm>
            <a:off x="0" y="4376802"/>
            <a:ext cx="3721797" cy="2481198"/>
          </a:xfrm>
          <a:prstGeom prst="rect">
            <a:avLst/>
          </a:prstGeom>
        </p:spPr>
      </p:pic>
      <p:pic>
        <p:nvPicPr>
          <p:cNvPr id="12" name="Picture 11" descr="DSC_3405.jpg"/>
          <p:cNvPicPr>
            <a:picLocks noChangeAspect="1"/>
          </p:cNvPicPr>
          <p:nvPr/>
        </p:nvPicPr>
        <p:blipFill>
          <a:blip r:embed="rId5" cstate="print"/>
          <a:stretch>
            <a:fillRect/>
          </a:stretch>
        </p:blipFill>
        <p:spPr>
          <a:xfrm>
            <a:off x="5073041" y="4149129"/>
            <a:ext cx="4070959" cy="2708871"/>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itle 1"/>
          <p:cNvSpPr txBox="1">
            <a:spLocks/>
          </p:cNvSpPr>
          <p:nvPr/>
        </p:nvSpPr>
        <p:spPr bwMode="auto">
          <a:xfrm>
            <a:off x="692150" y="188913"/>
            <a:ext cx="671671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2000" b="1" dirty="0" smtClean="0">
                <a:solidFill>
                  <a:schemeClr val="bg1"/>
                </a:solidFill>
                <a:latin typeface="Verdana" charset="0"/>
              </a:rPr>
              <a:t>Διεθνείς πρωτοβουλίες</a:t>
            </a:r>
            <a:r>
              <a:rPr lang="en-GB" sz="2000" b="1" dirty="0" smtClean="0">
                <a:solidFill>
                  <a:schemeClr val="bg1"/>
                </a:solidFill>
                <a:latin typeface="Verdana" charset="0"/>
              </a:rPr>
              <a:t>: </a:t>
            </a:r>
            <a:r>
              <a:rPr lang="en-GB" sz="2000" b="1" dirty="0">
                <a:solidFill>
                  <a:schemeClr val="bg1"/>
                </a:solidFill>
                <a:latin typeface="Verdana" charset="0"/>
              </a:rPr>
              <a:t/>
            </a:r>
            <a:br>
              <a:rPr lang="en-GB" sz="2000" b="1" dirty="0">
                <a:solidFill>
                  <a:schemeClr val="bg1"/>
                </a:solidFill>
                <a:latin typeface="Verdana" charset="0"/>
              </a:rPr>
            </a:br>
            <a:r>
              <a:rPr lang="el-GR" sz="2000" b="1" dirty="0" smtClean="0">
                <a:solidFill>
                  <a:schemeClr val="bg1"/>
                </a:solidFill>
                <a:latin typeface="Verdana" charset="0"/>
              </a:rPr>
              <a:t>Συνεργασία με Π/</a:t>
            </a:r>
            <a:r>
              <a:rPr lang="el-GR" sz="2000" b="1" dirty="0" err="1" smtClean="0">
                <a:solidFill>
                  <a:schemeClr val="bg1"/>
                </a:solidFill>
                <a:latin typeface="Verdana" charset="0"/>
              </a:rPr>
              <a:t>θμια </a:t>
            </a:r>
            <a:r>
              <a:rPr lang="el-GR" sz="2000" b="1" dirty="0" smtClean="0">
                <a:solidFill>
                  <a:schemeClr val="bg1"/>
                </a:solidFill>
                <a:latin typeface="Verdana" charset="0"/>
              </a:rPr>
              <a:t>και Δ/</a:t>
            </a:r>
            <a:r>
              <a:rPr lang="el-GR" sz="2000" b="1" dirty="0" err="1" smtClean="0">
                <a:solidFill>
                  <a:schemeClr val="bg1"/>
                </a:solidFill>
                <a:latin typeface="Verdana" charset="0"/>
              </a:rPr>
              <a:t>θμια </a:t>
            </a:r>
            <a:r>
              <a:rPr lang="el-GR" sz="2000" b="1" dirty="0" smtClean="0">
                <a:solidFill>
                  <a:schemeClr val="bg1"/>
                </a:solidFill>
                <a:latin typeface="Verdana" charset="0"/>
              </a:rPr>
              <a:t>εκπαίδευση και στελέχη του </a:t>
            </a:r>
            <a:r>
              <a:rPr lang="en-US" sz="2000" b="1" dirty="0" smtClean="0">
                <a:solidFill>
                  <a:schemeClr val="bg1"/>
                </a:solidFill>
                <a:latin typeface="Verdana" charset="0"/>
              </a:rPr>
              <a:t>ISS</a:t>
            </a:r>
            <a:r>
              <a:rPr lang="en-GB" sz="2000" b="1" dirty="0" smtClean="0">
                <a:solidFill>
                  <a:schemeClr val="bg1"/>
                </a:solidFill>
                <a:latin typeface="Verdana" charset="0"/>
              </a:rPr>
              <a:t> </a:t>
            </a:r>
            <a:endParaRPr lang="en-GB" sz="2000" b="1" dirty="0">
              <a:solidFill>
                <a:schemeClr val="bg1"/>
              </a:solidFill>
              <a:latin typeface="Verdana" charset="0"/>
            </a:endParaRPr>
          </a:p>
        </p:txBody>
      </p:sp>
      <p:grpSp>
        <p:nvGrpSpPr>
          <p:cNvPr id="2" name="Group 1"/>
          <p:cNvGrpSpPr/>
          <p:nvPr/>
        </p:nvGrpSpPr>
        <p:grpSpPr>
          <a:xfrm>
            <a:off x="539750" y="1141413"/>
            <a:ext cx="8653463" cy="5595937"/>
            <a:chOff x="539750" y="1141413"/>
            <a:chExt cx="8653463" cy="5595937"/>
          </a:xfrm>
        </p:grpSpPr>
        <p:sp>
          <p:nvSpPr>
            <p:cNvPr id="18435" name="Text Box 8"/>
            <p:cNvSpPr txBox="1">
              <a:spLocks noChangeArrowheads="1"/>
            </p:cNvSpPr>
            <p:nvPr/>
          </p:nvSpPr>
          <p:spPr bwMode="auto">
            <a:xfrm>
              <a:off x="539750" y="1141413"/>
              <a:ext cx="6456363" cy="73818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n-GB" sz="1400" b="1" dirty="0" smtClean="0">
                  <a:solidFill>
                    <a:srgbClr val="00B0F0"/>
                  </a:solidFill>
                  <a:latin typeface="+mn-lt"/>
                  <a:cs typeface="Calibri" pitchFamily="34" charset="0"/>
                </a:rPr>
                <a:t>Space Lab: with </a:t>
              </a:r>
              <a:r>
                <a:rPr lang="en-US" sz="1400" b="1" dirty="0" smtClean="0">
                  <a:solidFill>
                    <a:srgbClr val="00B0F0"/>
                  </a:solidFill>
                  <a:latin typeface="+mn-lt"/>
                  <a:cs typeface="Calibri" pitchFamily="34" charset="0"/>
                </a:rPr>
                <a:t>Google/YouTube, NASA, ESA, JAXA</a:t>
              </a:r>
              <a:endParaRPr lang="en-US" sz="1400" b="1" dirty="0">
                <a:solidFill>
                  <a:srgbClr val="00B0F0"/>
                </a:solidFill>
                <a:latin typeface="+mn-lt"/>
                <a:cs typeface="Calibri" pitchFamily="34" charset="0"/>
              </a:endParaRPr>
            </a:p>
            <a:p>
              <a:pPr eaLnBrk="1" hangingPunct="1">
                <a:lnSpc>
                  <a:spcPct val="150000"/>
                </a:lnSpc>
                <a:defRPr/>
              </a:pPr>
              <a:r>
                <a:rPr lang="en-US" sz="1400" dirty="0" smtClean="0">
                  <a:solidFill>
                    <a:schemeClr val="bg1"/>
                  </a:solidFill>
                  <a:latin typeface="+mn-lt"/>
                  <a:cs typeface="Calibri" pitchFamily="34" charset="0"/>
                </a:rPr>
                <a:t>Global competition launched in Autumn 2011</a:t>
              </a:r>
            </a:p>
          </p:txBody>
        </p:sp>
        <p:pic>
          <p:nvPicPr>
            <p:cNvPr id="12291" name="Picture 1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31050" y="1246188"/>
              <a:ext cx="1836738"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8440" name="Rectangle 2"/>
            <p:cNvSpPr>
              <a:spLocks noChangeArrowheads="1"/>
            </p:cNvSpPr>
            <p:nvPr/>
          </p:nvSpPr>
          <p:spPr bwMode="auto">
            <a:xfrm>
              <a:off x="539750" y="1773238"/>
              <a:ext cx="575627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85738" indent="-185738">
                <a:lnSpc>
                  <a:spcPct val="150000"/>
                </a:lnSpc>
                <a:buFont typeface="Wingdings" pitchFamily="2" charset="2"/>
                <a:buChar char="§"/>
                <a:defRPr/>
              </a:pPr>
              <a:r>
                <a:rPr lang="en-US" sz="1400" dirty="0">
                  <a:solidFill>
                    <a:schemeClr val="bg1"/>
                  </a:solidFill>
                  <a:latin typeface="+mn-lt"/>
                  <a:ea typeface="ＭＳ Ｐゴシック" pitchFamily="34" charset="-128"/>
                  <a:cs typeface="Calibri" pitchFamily="34" charset="0"/>
                </a:rPr>
                <a:t>Winning experiments performed on the ISS, live-streamed to a global audience late 2012.</a:t>
              </a:r>
            </a:p>
          </p:txBody>
        </p:sp>
        <p:sp>
          <p:nvSpPr>
            <p:cNvPr id="12" name="Text Box 8"/>
            <p:cNvSpPr txBox="1">
              <a:spLocks noChangeArrowheads="1"/>
            </p:cNvSpPr>
            <p:nvPr/>
          </p:nvSpPr>
          <p:spPr bwMode="auto">
            <a:xfrm>
              <a:off x="539750" y="2565400"/>
              <a:ext cx="3738563" cy="4143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n-GB" sz="1400" b="1" dirty="0" smtClean="0">
                  <a:solidFill>
                    <a:srgbClr val="00B0F0"/>
                  </a:solidFill>
                  <a:latin typeface="+mn-lt"/>
                  <a:cs typeface="Calibri" pitchFamily="34" charset="0"/>
                </a:rPr>
                <a:t>Mission X: </a:t>
              </a:r>
              <a:r>
                <a:rPr lang="en-US" sz="1400" b="1" dirty="0">
                  <a:solidFill>
                    <a:srgbClr val="00B0F0"/>
                  </a:solidFill>
                  <a:latin typeface="Verdana" pitchFamily="34" charset="0"/>
                  <a:cs typeface="+mn-cs"/>
                </a:rPr>
                <a:t>Train Like an </a:t>
              </a:r>
              <a:r>
                <a:rPr lang="en-US" sz="1400" b="1" dirty="0" smtClean="0">
                  <a:solidFill>
                    <a:srgbClr val="00B0F0"/>
                  </a:solidFill>
                  <a:latin typeface="Verdana" pitchFamily="34" charset="0"/>
                  <a:cs typeface="+mn-cs"/>
                </a:rPr>
                <a:t>Astronaut</a:t>
              </a:r>
              <a:endParaRPr lang="en-US" sz="1400" b="1" dirty="0">
                <a:solidFill>
                  <a:srgbClr val="00B0F0"/>
                </a:solidFill>
                <a:latin typeface="Verdana" pitchFamily="34" charset="0"/>
                <a:cs typeface="+mn-cs"/>
              </a:endParaRPr>
            </a:p>
          </p:txBody>
        </p:sp>
        <p:sp>
          <p:nvSpPr>
            <p:cNvPr id="32773" name="Rectangle 3"/>
            <p:cNvSpPr>
              <a:spLocks noChangeArrowheads="1"/>
            </p:cNvSpPr>
            <p:nvPr/>
          </p:nvSpPr>
          <p:spPr bwMode="auto">
            <a:xfrm>
              <a:off x="539750" y="2786063"/>
              <a:ext cx="6337300"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3038" indent="-173038">
                <a:lnSpc>
                  <a:spcPct val="150000"/>
                </a:lnSpc>
                <a:buFont typeface="Wingdings" charset="0"/>
                <a:buChar char="§"/>
              </a:pPr>
              <a:r>
                <a:rPr lang="en-US" sz="1400">
                  <a:solidFill>
                    <a:schemeClr val="bg1"/>
                  </a:solidFill>
                  <a:latin typeface="Verdana" charset="0"/>
                </a:rPr>
                <a:t>Six week programme targeting health and nutrition. Participation of 6000 students and teachers Europe-wide</a:t>
              </a:r>
            </a:p>
            <a:p>
              <a:pPr marL="173038" indent="-173038">
                <a:lnSpc>
                  <a:spcPct val="150000"/>
                </a:lnSpc>
                <a:buFont typeface="Wingdings" charset="0"/>
                <a:buChar char="§"/>
              </a:pPr>
              <a:r>
                <a:rPr lang="en-US" sz="1400">
                  <a:solidFill>
                    <a:schemeClr val="bg1"/>
                  </a:solidFill>
                  <a:latin typeface="Verdana" charset="0"/>
                </a:rPr>
                <a:t>International Cooperation: 10300 children worldwide participating in 2012</a:t>
              </a:r>
            </a:p>
          </p:txBody>
        </p:sp>
        <p:pic>
          <p:nvPicPr>
            <p:cNvPr id="1229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943725" y="2513013"/>
              <a:ext cx="2062163" cy="1284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2775" name="Rectangle 1"/>
            <p:cNvSpPr>
              <a:spLocks noChangeArrowheads="1"/>
            </p:cNvSpPr>
            <p:nvPr/>
          </p:nvSpPr>
          <p:spPr bwMode="auto">
            <a:xfrm>
              <a:off x="6859588" y="3667125"/>
              <a:ext cx="233362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100">
                  <a:solidFill>
                    <a:srgbClr val="00B0F0"/>
                  </a:solidFill>
                  <a:latin typeface="Verdana" charset="0"/>
                </a:rPr>
                <a:t>Aimed at primary school students (8-12 years old) - focusing on healthy eating and exercise </a:t>
              </a:r>
            </a:p>
          </p:txBody>
        </p:sp>
        <p:sp>
          <p:nvSpPr>
            <p:cNvPr id="20" name="Text Box 8"/>
            <p:cNvSpPr txBox="1">
              <a:spLocks noChangeArrowheads="1"/>
            </p:cNvSpPr>
            <p:nvPr/>
          </p:nvSpPr>
          <p:spPr bwMode="auto">
            <a:xfrm>
              <a:off x="539750" y="4171950"/>
              <a:ext cx="6297613" cy="3714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n-GB" sz="1400" b="1" dirty="0" smtClean="0">
                  <a:solidFill>
                    <a:srgbClr val="00B0F0"/>
                  </a:solidFill>
                  <a:latin typeface="+mn-lt"/>
                  <a:cs typeface="Calibri" pitchFamily="34" charset="0"/>
                </a:rPr>
                <a:t>SPHERES: </a:t>
              </a:r>
              <a:r>
                <a:rPr lang="en-GB" sz="1400" b="1" dirty="0" err="1" smtClean="0">
                  <a:solidFill>
                    <a:srgbClr val="00B0F0"/>
                  </a:solidFill>
                  <a:latin typeface="+mn-lt"/>
                  <a:cs typeface="Calibri" pitchFamily="34" charset="0"/>
                </a:rPr>
                <a:t>ZeroRobotics</a:t>
              </a:r>
              <a:r>
                <a:rPr lang="en-GB" sz="1400" b="1" dirty="0" smtClean="0">
                  <a:solidFill>
                    <a:srgbClr val="00B0F0"/>
                  </a:solidFill>
                  <a:latin typeface="+mn-lt"/>
                  <a:cs typeface="Calibri" pitchFamily="34" charset="0"/>
                </a:rPr>
                <a:t> Competition with NASA and MIT</a:t>
              </a:r>
              <a:endParaRPr lang="en-US" sz="1400" b="1" dirty="0">
                <a:solidFill>
                  <a:srgbClr val="00B0F0"/>
                </a:solidFill>
                <a:latin typeface="Verdana" pitchFamily="34" charset="0"/>
                <a:cs typeface="+mn-cs"/>
              </a:endParaRPr>
            </a:p>
          </p:txBody>
        </p:sp>
        <p:sp>
          <p:nvSpPr>
            <p:cNvPr id="3" name="TextBox 2"/>
            <p:cNvSpPr txBox="1"/>
            <p:nvPr/>
          </p:nvSpPr>
          <p:spPr>
            <a:xfrm>
              <a:off x="539750" y="4421188"/>
              <a:ext cx="5937250" cy="1042987"/>
            </a:xfrm>
            <a:prstGeom prst="rect">
              <a:avLst/>
            </a:prstGeom>
            <a:noFill/>
          </p:spPr>
          <p:txBody>
            <a:bodyPr>
              <a:spAutoFit/>
            </a:bodyPr>
            <a:lstStyle/>
            <a:p>
              <a:pPr marL="185738" indent="-185738">
                <a:lnSpc>
                  <a:spcPct val="150000"/>
                </a:lnSpc>
                <a:buFont typeface="Wingdings" pitchFamily="2" charset="2"/>
                <a:buChar char="§"/>
                <a:tabLst>
                  <a:tab pos="185738" algn="l"/>
                </a:tabLst>
                <a:defRPr/>
              </a:pPr>
              <a:r>
                <a:rPr lang="en-GB" sz="1400" dirty="0">
                  <a:solidFill>
                    <a:schemeClr val="bg1"/>
                  </a:solidFill>
                  <a:latin typeface="+mn-lt"/>
                  <a:ea typeface="MS PGothic" pitchFamily="34" charset="-128"/>
                  <a:cs typeface="+mn-cs"/>
                </a:rPr>
                <a:t>Secondary school students code 3D algorithms which operate SPHERES (Synchronised Position Hold Engage Reorient Experimental Satellites), free floating satellites on the ISS</a:t>
              </a:r>
            </a:p>
          </p:txBody>
        </p:sp>
        <p:pic>
          <p:nvPicPr>
            <p:cNvPr id="12301"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67575" y="4370388"/>
              <a:ext cx="1698625" cy="112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4" name="Text Box 8"/>
            <p:cNvSpPr txBox="1">
              <a:spLocks noChangeArrowheads="1"/>
            </p:cNvSpPr>
            <p:nvPr/>
          </p:nvSpPr>
          <p:spPr bwMode="auto">
            <a:xfrm>
              <a:off x="539750" y="5480050"/>
              <a:ext cx="5664200" cy="3968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50000"/>
                </a:lnSpc>
                <a:defRPr/>
              </a:pPr>
              <a:r>
                <a:rPr lang="en-GB" sz="1400" b="1" dirty="0" smtClean="0">
                  <a:solidFill>
                    <a:srgbClr val="00B0F0"/>
                  </a:solidFill>
                  <a:latin typeface="+mn-lt"/>
                  <a:cs typeface="Calibri" pitchFamily="34" charset="0"/>
                </a:rPr>
                <a:t>NEEMO:  NASA Extreme Environment Mission Ops</a:t>
              </a:r>
              <a:endParaRPr lang="en-US" sz="1400" b="1" dirty="0">
                <a:solidFill>
                  <a:srgbClr val="00B0F0"/>
                </a:solidFill>
                <a:latin typeface="Verdana" pitchFamily="34" charset="0"/>
                <a:cs typeface="+mn-cs"/>
              </a:endParaRPr>
            </a:p>
          </p:txBody>
        </p:sp>
        <p:sp>
          <p:nvSpPr>
            <p:cNvPr id="25" name="TextBox 24"/>
            <p:cNvSpPr txBox="1"/>
            <p:nvPr/>
          </p:nvSpPr>
          <p:spPr>
            <a:xfrm>
              <a:off x="539750" y="5732463"/>
              <a:ext cx="6548438" cy="720725"/>
            </a:xfrm>
            <a:prstGeom prst="rect">
              <a:avLst/>
            </a:prstGeom>
            <a:noFill/>
          </p:spPr>
          <p:txBody>
            <a:bodyPr>
              <a:spAutoFit/>
            </a:bodyPr>
            <a:lstStyle/>
            <a:p>
              <a:pPr marL="185738" indent="-185738">
                <a:lnSpc>
                  <a:spcPct val="150000"/>
                </a:lnSpc>
                <a:buFont typeface="Wingdings" pitchFamily="2" charset="2"/>
                <a:buChar char="§"/>
                <a:tabLst>
                  <a:tab pos="185738" algn="l"/>
                </a:tabLst>
                <a:defRPr/>
              </a:pPr>
              <a:r>
                <a:rPr lang="en-GB" sz="1400" dirty="0">
                  <a:solidFill>
                    <a:schemeClr val="bg1"/>
                  </a:solidFill>
                  <a:latin typeface="+mn-lt"/>
                  <a:ea typeface="MS PGothic" pitchFamily="34" charset="-128"/>
                  <a:cs typeface="+mn-cs"/>
                </a:rPr>
                <a:t>ESA astronaut participating in this exploration preparatory</a:t>
              </a:r>
            </a:p>
            <a:p>
              <a:pPr>
                <a:lnSpc>
                  <a:spcPct val="150000"/>
                </a:lnSpc>
                <a:tabLst>
                  <a:tab pos="185738" algn="l"/>
                </a:tabLst>
                <a:defRPr/>
              </a:pPr>
              <a:r>
                <a:rPr lang="en-GB" sz="1400" dirty="0">
                  <a:solidFill>
                    <a:schemeClr val="bg1"/>
                  </a:solidFill>
                  <a:latin typeface="+mn-lt"/>
                  <a:ea typeface="MS PGothic" pitchFamily="34" charset="-128"/>
                  <a:cs typeface="+mn-cs"/>
                </a:rPr>
                <a:t> activity performing educational experiments</a:t>
              </a:r>
            </a:p>
          </p:txBody>
        </p:sp>
        <p:pic>
          <p:nvPicPr>
            <p:cNvPr id="12304" name="Picture 4"/>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823075" y="5588000"/>
              <a:ext cx="2162175" cy="114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305" name="Picture 5"/>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813550" y="5588000"/>
              <a:ext cx="690563" cy="690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306" name="Picture 6"/>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8226425" y="5213350"/>
              <a:ext cx="766763" cy="29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295" name="Picture 4"/>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8266113" y="2584450"/>
              <a:ext cx="75247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4_Ebook_image_lowcolour">
  <a:themeElements>
    <a:clrScheme name="14_Ebook_image_lowcolour 4">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fontScheme name="14_Ebook_image_lowcolou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Ebook_image_lowcolour 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4_Ebook_image_lowcolour 2">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4_Ebook_image_lowcolour 3">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4_Ebook_image_lowcolour 4">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4_Ebook_image_lowcolour 5">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14_Ebook_image_lowcolour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818</Words>
  <Application>Microsoft Office PowerPoint</Application>
  <PresentationFormat>On-screen Show (4:3)</PresentationFormat>
  <Paragraphs>164</Paragraphs>
  <Slides>11</Slides>
  <Notes>9</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14_Ebook_image_lowcolour</vt:lpstr>
      <vt:lpstr>ESA Presentation</vt:lpstr>
      <vt:lpstr>Slide 1</vt:lpstr>
      <vt:lpstr>Slide 2</vt:lpstr>
      <vt:lpstr>Slide 3</vt:lpstr>
      <vt:lpstr>Slide 4</vt:lpstr>
      <vt:lpstr>Παραγωγή εκπαιδευτικού υλικού (1)</vt:lpstr>
      <vt:lpstr>Slide 6</vt:lpstr>
      <vt:lpstr>Εκπαίδευση πανεπιστημιακού επιπέδου</vt:lpstr>
      <vt:lpstr>Projects για εκπαιδευτικούς</vt:lpstr>
      <vt:lpstr>Slide 9</vt:lpstr>
      <vt:lpstr>Διαγωνισμός CANSAT</vt:lpstr>
      <vt:lpstr>Και Συνεχίζουμε…</vt:lpstr>
    </vt:vector>
  </TitlesOfParts>
  <Company>ESA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ESA's educational activities on the ISS</dc:title>
  <dc:creator>nigel.savage@esa.int</dc:creator>
  <cp:lastModifiedBy>vgargan</cp:lastModifiedBy>
  <cp:revision>245</cp:revision>
  <dcterms:created xsi:type="dcterms:W3CDTF">2011-09-22T09:56:53Z</dcterms:created>
  <dcterms:modified xsi:type="dcterms:W3CDTF">2014-12-04T06:34:03Z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Nigel</vt:lpwstr>
  </property>
</Properties>
</file>